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 id="2147483866" r:id="rId2"/>
    <p:sldMasterId id="2147483853" r:id="rId3"/>
  </p:sldMasterIdLst>
  <p:notesMasterIdLst>
    <p:notesMasterId r:id="rId78"/>
  </p:notesMasterIdLst>
  <p:handoutMasterIdLst>
    <p:handoutMasterId r:id="rId79"/>
  </p:handoutMasterIdLst>
  <p:sldIdLst>
    <p:sldId id="938" r:id="rId4"/>
    <p:sldId id="952" r:id="rId5"/>
    <p:sldId id="1135" r:id="rId6"/>
    <p:sldId id="1138" r:id="rId7"/>
    <p:sldId id="1125" r:id="rId8"/>
    <p:sldId id="1126" r:id="rId9"/>
    <p:sldId id="1127" r:id="rId10"/>
    <p:sldId id="1130" r:id="rId11"/>
    <p:sldId id="1152" r:id="rId12"/>
    <p:sldId id="1139" r:id="rId13"/>
    <p:sldId id="1133" r:id="rId14"/>
    <p:sldId id="1153" r:id="rId15"/>
    <p:sldId id="1154" r:id="rId16"/>
    <p:sldId id="1155" r:id="rId17"/>
    <p:sldId id="1131" r:id="rId18"/>
    <p:sldId id="1150" r:id="rId19"/>
    <p:sldId id="1136" r:id="rId20"/>
    <p:sldId id="1128" r:id="rId21"/>
    <p:sldId id="1140" r:id="rId22"/>
    <p:sldId id="1134" r:id="rId23"/>
    <p:sldId id="1129" r:id="rId24"/>
    <p:sldId id="1132" r:id="rId25"/>
    <p:sldId id="1121" r:id="rId26"/>
    <p:sldId id="1113" r:id="rId27"/>
    <p:sldId id="1151" r:id="rId28"/>
    <p:sldId id="957" r:id="rId29"/>
    <p:sldId id="961" r:id="rId30"/>
    <p:sldId id="965" r:id="rId31"/>
    <p:sldId id="969" r:id="rId32"/>
    <p:sldId id="973" r:id="rId33"/>
    <p:sldId id="977" r:id="rId34"/>
    <p:sldId id="982" r:id="rId35"/>
    <p:sldId id="986" r:id="rId36"/>
    <p:sldId id="990" r:id="rId37"/>
    <p:sldId id="994" r:id="rId38"/>
    <p:sldId id="998" r:id="rId39"/>
    <p:sldId id="1003" r:id="rId40"/>
    <p:sldId id="1006" r:id="rId41"/>
    <p:sldId id="1010" r:id="rId42"/>
    <p:sldId id="1014" r:id="rId43"/>
    <p:sldId id="1019" r:id="rId44"/>
    <p:sldId id="1023" r:id="rId45"/>
    <p:sldId id="1028" r:id="rId46"/>
    <p:sldId id="1032" r:id="rId47"/>
    <p:sldId id="1036" r:id="rId48"/>
    <p:sldId id="1040" r:id="rId49"/>
    <p:sldId id="1043" r:id="rId50"/>
    <p:sldId id="1047" r:id="rId51"/>
    <p:sldId id="1049" r:id="rId52"/>
    <p:sldId id="1053" r:id="rId53"/>
    <p:sldId id="1057" r:id="rId54"/>
    <p:sldId id="1060" r:id="rId55"/>
    <p:sldId id="1062" r:id="rId56"/>
    <p:sldId id="1067" r:id="rId57"/>
    <p:sldId id="1072" r:id="rId58"/>
    <p:sldId id="1076" r:id="rId59"/>
    <p:sldId id="1080" r:id="rId60"/>
    <p:sldId id="1084" r:id="rId61"/>
    <p:sldId id="1088" r:id="rId62"/>
    <p:sldId id="1092" r:id="rId63"/>
    <p:sldId id="1096" r:id="rId64"/>
    <p:sldId id="1100" r:id="rId65"/>
    <p:sldId id="1104" r:id="rId66"/>
    <p:sldId id="1108" r:id="rId67"/>
    <p:sldId id="1112" r:id="rId68"/>
    <p:sldId id="1141" r:id="rId69"/>
    <p:sldId id="1142" r:id="rId70"/>
    <p:sldId id="1143" r:id="rId71"/>
    <p:sldId id="1144" r:id="rId72"/>
    <p:sldId id="1145" r:id="rId73"/>
    <p:sldId id="1146" r:id="rId74"/>
    <p:sldId id="1149" r:id="rId75"/>
    <p:sldId id="1147" r:id="rId76"/>
    <p:sldId id="1148" r:id="rId77"/>
  </p:sldIdLst>
  <p:sldSz cx="9906000" cy="6858000" type="A4"/>
  <p:notesSz cx="6797675" cy="9928225"/>
  <p:defaultTextStyle>
    <a:defPPr>
      <a:defRPr lang="ko-KR"/>
    </a:defPPr>
    <a:lvl1pPr algn="just" rtl="0" fontAlgn="base" latinLnBrk="1">
      <a:spcBef>
        <a:spcPct val="20000"/>
      </a:spcBef>
      <a:spcAft>
        <a:spcPct val="20000"/>
      </a:spcAft>
      <a:buFont typeface="Wingdings" pitchFamily="2" charset="2"/>
      <a:defRPr kumimoji="1" sz="2000" kern="1200">
        <a:solidFill>
          <a:schemeClr val="accent2"/>
        </a:solidFill>
        <a:latin typeface="굴림" pitchFamily="50" charset="-127"/>
        <a:ea typeface="굴림" pitchFamily="50" charset="-127"/>
        <a:cs typeface="+mn-cs"/>
      </a:defRPr>
    </a:lvl1pPr>
    <a:lvl2pPr marL="457200" algn="just" rtl="0" fontAlgn="base" latinLnBrk="1">
      <a:spcBef>
        <a:spcPct val="20000"/>
      </a:spcBef>
      <a:spcAft>
        <a:spcPct val="20000"/>
      </a:spcAft>
      <a:buFont typeface="Wingdings" pitchFamily="2" charset="2"/>
      <a:defRPr kumimoji="1" sz="2000" kern="1200">
        <a:solidFill>
          <a:schemeClr val="accent2"/>
        </a:solidFill>
        <a:latin typeface="굴림" pitchFamily="50" charset="-127"/>
        <a:ea typeface="굴림" pitchFamily="50" charset="-127"/>
        <a:cs typeface="+mn-cs"/>
      </a:defRPr>
    </a:lvl2pPr>
    <a:lvl3pPr marL="914400" algn="just" rtl="0" fontAlgn="base" latinLnBrk="1">
      <a:spcBef>
        <a:spcPct val="20000"/>
      </a:spcBef>
      <a:spcAft>
        <a:spcPct val="20000"/>
      </a:spcAft>
      <a:buFont typeface="Wingdings" pitchFamily="2" charset="2"/>
      <a:defRPr kumimoji="1" sz="2000" kern="1200">
        <a:solidFill>
          <a:schemeClr val="accent2"/>
        </a:solidFill>
        <a:latin typeface="굴림" pitchFamily="50" charset="-127"/>
        <a:ea typeface="굴림" pitchFamily="50" charset="-127"/>
        <a:cs typeface="+mn-cs"/>
      </a:defRPr>
    </a:lvl3pPr>
    <a:lvl4pPr marL="1371600" algn="just" rtl="0" fontAlgn="base" latinLnBrk="1">
      <a:spcBef>
        <a:spcPct val="20000"/>
      </a:spcBef>
      <a:spcAft>
        <a:spcPct val="20000"/>
      </a:spcAft>
      <a:buFont typeface="Wingdings" pitchFamily="2" charset="2"/>
      <a:defRPr kumimoji="1" sz="2000" kern="1200">
        <a:solidFill>
          <a:schemeClr val="accent2"/>
        </a:solidFill>
        <a:latin typeface="굴림" pitchFamily="50" charset="-127"/>
        <a:ea typeface="굴림" pitchFamily="50" charset="-127"/>
        <a:cs typeface="+mn-cs"/>
      </a:defRPr>
    </a:lvl4pPr>
    <a:lvl5pPr marL="1828800" algn="just" rtl="0" fontAlgn="base" latinLnBrk="1">
      <a:spcBef>
        <a:spcPct val="20000"/>
      </a:spcBef>
      <a:spcAft>
        <a:spcPct val="20000"/>
      </a:spcAft>
      <a:buFont typeface="Wingdings" pitchFamily="2" charset="2"/>
      <a:defRPr kumimoji="1" sz="2000" kern="1200">
        <a:solidFill>
          <a:schemeClr val="accent2"/>
        </a:solidFill>
        <a:latin typeface="굴림" pitchFamily="50" charset="-127"/>
        <a:ea typeface="굴림" pitchFamily="50" charset="-127"/>
        <a:cs typeface="+mn-cs"/>
      </a:defRPr>
    </a:lvl5pPr>
    <a:lvl6pPr marL="2286000" algn="l" defTabSz="914400" rtl="0" eaLnBrk="1" latinLnBrk="1" hangingPunct="1">
      <a:defRPr kumimoji="1" sz="2000" kern="1200">
        <a:solidFill>
          <a:schemeClr val="accent2"/>
        </a:solidFill>
        <a:latin typeface="굴림" pitchFamily="50" charset="-127"/>
        <a:ea typeface="굴림" pitchFamily="50" charset="-127"/>
        <a:cs typeface="+mn-cs"/>
      </a:defRPr>
    </a:lvl6pPr>
    <a:lvl7pPr marL="2743200" algn="l" defTabSz="914400" rtl="0" eaLnBrk="1" latinLnBrk="1" hangingPunct="1">
      <a:defRPr kumimoji="1" sz="2000" kern="1200">
        <a:solidFill>
          <a:schemeClr val="accent2"/>
        </a:solidFill>
        <a:latin typeface="굴림" pitchFamily="50" charset="-127"/>
        <a:ea typeface="굴림" pitchFamily="50" charset="-127"/>
        <a:cs typeface="+mn-cs"/>
      </a:defRPr>
    </a:lvl7pPr>
    <a:lvl8pPr marL="3200400" algn="l" defTabSz="914400" rtl="0" eaLnBrk="1" latinLnBrk="1" hangingPunct="1">
      <a:defRPr kumimoji="1" sz="2000" kern="1200">
        <a:solidFill>
          <a:schemeClr val="accent2"/>
        </a:solidFill>
        <a:latin typeface="굴림" pitchFamily="50" charset="-127"/>
        <a:ea typeface="굴림" pitchFamily="50" charset="-127"/>
        <a:cs typeface="+mn-cs"/>
      </a:defRPr>
    </a:lvl8pPr>
    <a:lvl9pPr marL="3657600" algn="l" defTabSz="914400" rtl="0" eaLnBrk="1" latinLnBrk="1" hangingPunct="1">
      <a:defRPr kumimoji="1" sz="2000" kern="1200">
        <a:solidFill>
          <a:schemeClr val="accent2"/>
        </a:solidFill>
        <a:latin typeface="굴림" pitchFamily="50" charset="-127"/>
        <a:ea typeface="굴림" pitchFamily="50" charset="-127"/>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00"/>
    <a:srgbClr val="66CCFF"/>
    <a:srgbClr val="66FFCC"/>
    <a:srgbClr val="FFFF66"/>
    <a:srgbClr val="DDDDDD"/>
    <a:srgbClr val="FF0000"/>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99380" autoAdjust="0"/>
  </p:normalViewPr>
  <p:slideViewPr>
    <p:cSldViewPr>
      <p:cViewPr varScale="1">
        <p:scale>
          <a:sx n="88" d="100"/>
          <a:sy n="88" d="100"/>
        </p:scale>
        <p:origin x="414" y="102"/>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handoutMaster" Target="handoutMasters/handout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2945977" cy="497206"/>
          </a:xfrm>
          <a:prstGeom prst="rect">
            <a:avLst/>
          </a:prstGeom>
          <a:noFill/>
          <a:ln w="9525">
            <a:noFill/>
            <a:miter lim="800000"/>
            <a:headEnd/>
            <a:tailEnd/>
          </a:ln>
          <a:effectLst/>
        </p:spPr>
        <p:txBody>
          <a:bodyPr vert="horz" wrap="square" lIns="91449" tIns="45725" rIns="91449" bIns="45725" numCol="1" anchor="t" anchorCtr="0" compatLnSpc="1">
            <a:prstTxWarp prst="textNoShape">
              <a:avLst/>
            </a:prstTxWarp>
          </a:bodyPr>
          <a:lstStyle>
            <a:lvl1pPr algn="l">
              <a:spcBef>
                <a:spcPct val="0"/>
              </a:spcBef>
              <a:spcAft>
                <a:spcPct val="0"/>
              </a:spcAft>
              <a:buFontTx/>
              <a:buNone/>
              <a:defRPr sz="1200">
                <a:solidFill>
                  <a:schemeClr val="tx1"/>
                </a:solidFill>
                <a:latin typeface="굴림" pitchFamily="50" charset="-127"/>
                <a:ea typeface="굴림" pitchFamily="50" charset="-127"/>
              </a:defRPr>
            </a:lvl1pPr>
          </a:lstStyle>
          <a:p>
            <a:pPr>
              <a:defRPr/>
            </a:pPr>
            <a:endParaRPr lang="en-US" altLang="ko-KR"/>
          </a:p>
        </p:txBody>
      </p:sp>
      <p:sp>
        <p:nvSpPr>
          <p:cNvPr id="51203" name="Rectangle 3"/>
          <p:cNvSpPr>
            <a:spLocks noGrp="1" noChangeArrowheads="1"/>
          </p:cNvSpPr>
          <p:nvPr>
            <p:ph type="dt" sz="quarter" idx="1"/>
          </p:nvPr>
        </p:nvSpPr>
        <p:spPr bwMode="auto">
          <a:xfrm>
            <a:off x="3851699" y="0"/>
            <a:ext cx="2945977" cy="497206"/>
          </a:xfrm>
          <a:prstGeom prst="rect">
            <a:avLst/>
          </a:prstGeom>
          <a:noFill/>
          <a:ln w="9525">
            <a:noFill/>
            <a:miter lim="800000"/>
            <a:headEnd/>
            <a:tailEnd/>
          </a:ln>
          <a:effectLst/>
        </p:spPr>
        <p:txBody>
          <a:bodyPr vert="horz" wrap="square" lIns="91449" tIns="45725" rIns="91449" bIns="45725" numCol="1" anchor="t" anchorCtr="0" compatLnSpc="1">
            <a:prstTxWarp prst="textNoShape">
              <a:avLst/>
            </a:prstTxWarp>
          </a:bodyPr>
          <a:lstStyle>
            <a:lvl1pPr algn="r">
              <a:spcBef>
                <a:spcPct val="0"/>
              </a:spcBef>
              <a:spcAft>
                <a:spcPct val="0"/>
              </a:spcAft>
              <a:buFontTx/>
              <a:buNone/>
              <a:defRPr sz="1200">
                <a:solidFill>
                  <a:schemeClr val="tx1"/>
                </a:solidFill>
                <a:latin typeface="굴림" pitchFamily="50" charset="-127"/>
                <a:ea typeface="굴림" pitchFamily="50" charset="-127"/>
              </a:defRPr>
            </a:lvl1pPr>
          </a:lstStyle>
          <a:p>
            <a:pPr>
              <a:defRPr/>
            </a:pPr>
            <a:endParaRPr lang="en-US" altLang="ko-KR"/>
          </a:p>
        </p:txBody>
      </p:sp>
      <p:sp>
        <p:nvSpPr>
          <p:cNvPr id="51204" name="Rectangle 4"/>
          <p:cNvSpPr>
            <a:spLocks noGrp="1" noChangeArrowheads="1"/>
          </p:cNvSpPr>
          <p:nvPr>
            <p:ph type="ftr" sz="quarter" idx="2"/>
          </p:nvPr>
        </p:nvSpPr>
        <p:spPr bwMode="auto">
          <a:xfrm>
            <a:off x="0" y="9431020"/>
            <a:ext cx="2945977" cy="497205"/>
          </a:xfrm>
          <a:prstGeom prst="rect">
            <a:avLst/>
          </a:prstGeom>
          <a:noFill/>
          <a:ln w="9525">
            <a:noFill/>
            <a:miter lim="800000"/>
            <a:headEnd/>
            <a:tailEnd/>
          </a:ln>
          <a:effectLst/>
        </p:spPr>
        <p:txBody>
          <a:bodyPr vert="horz" wrap="square" lIns="91449" tIns="45725" rIns="91449" bIns="45725" numCol="1" anchor="b" anchorCtr="0" compatLnSpc="1">
            <a:prstTxWarp prst="textNoShape">
              <a:avLst/>
            </a:prstTxWarp>
          </a:bodyPr>
          <a:lstStyle>
            <a:lvl1pPr algn="l">
              <a:spcBef>
                <a:spcPct val="0"/>
              </a:spcBef>
              <a:spcAft>
                <a:spcPct val="0"/>
              </a:spcAft>
              <a:buFontTx/>
              <a:buNone/>
              <a:defRPr sz="1200">
                <a:solidFill>
                  <a:schemeClr val="tx1"/>
                </a:solidFill>
                <a:latin typeface="굴림" pitchFamily="50" charset="-127"/>
                <a:ea typeface="굴림" pitchFamily="50" charset="-127"/>
              </a:defRPr>
            </a:lvl1pPr>
          </a:lstStyle>
          <a:p>
            <a:pPr>
              <a:defRPr/>
            </a:pPr>
            <a:endParaRPr lang="en-US" altLang="ko-KR"/>
          </a:p>
        </p:txBody>
      </p:sp>
      <p:sp>
        <p:nvSpPr>
          <p:cNvPr id="51205" name="Rectangle 5"/>
          <p:cNvSpPr>
            <a:spLocks noGrp="1" noChangeArrowheads="1"/>
          </p:cNvSpPr>
          <p:nvPr>
            <p:ph type="sldNum" sz="quarter" idx="3"/>
          </p:nvPr>
        </p:nvSpPr>
        <p:spPr bwMode="auto">
          <a:xfrm>
            <a:off x="3851699" y="9431020"/>
            <a:ext cx="2945977" cy="497205"/>
          </a:xfrm>
          <a:prstGeom prst="rect">
            <a:avLst/>
          </a:prstGeom>
          <a:noFill/>
          <a:ln w="9525">
            <a:noFill/>
            <a:miter lim="800000"/>
            <a:headEnd/>
            <a:tailEnd/>
          </a:ln>
          <a:effectLst/>
        </p:spPr>
        <p:txBody>
          <a:bodyPr vert="horz" wrap="square" lIns="91449" tIns="45725" rIns="91449" bIns="45725" numCol="1" anchor="b" anchorCtr="0" compatLnSpc="1">
            <a:prstTxWarp prst="textNoShape">
              <a:avLst/>
            </a:prstTxWarp>
          </a:bodyPr>
          <a:lstStyle>
            <a:lvl1pPr algn="r">
              <a:spcBef>
                <a:spcPct val="0"/>
              </a:spcBef>
              <a:spcAft>
                <a:spcPct val="0"/>
              </a:spcAft>
              <a:buFontTx/>
              <a:buNone/>
              <a:defRPr sz="1200">
                <a:solidFill>
                  <a:schemeClr val="tx1"/>
                </a:solidFill>
                <a:latin typeface="굴림" pitchFamily="50" charset="-127"/>
                <a:ea typeface="굴림" pitchFamily="50" charset="-127"/>
              </a:defRPr>
            </a:lvl1pPr>
          </a:lstStyle>
          <a:p>
            <a:pPr>
              <a:defRPr/>
            </a:pPr>
            <a:fld id="{9CE7A50D-080B-4D85-A177-86ADCEAEA6BA}" type="slidenum">
              <a:rPr lang="en-US" altLang="ko-KR"/>
              <a:pPr>
                <a:defRPr/>
              </a:pPr>
              <a:t>‹#›</a:t>
            </a:fld>
            <a:endParaRPr lang="en-US" altLang="ko-KR"/>
          </a:p>
        </p:txBody>
      </p:sp>
    </p:spTree>
    <p:extLst>
      <p:ext uri="{BB962C8B-B14F-4D97-AF65-F5344CB8AC3E}">
        <p14:creationId xmlns:p14="http://schemas.microsoft.com/office/powerpoint/2010/main" val="1377301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45977" cy="497206"/>
          </a:xfrm>
          <a:prstGeom prst="rect">
            <a:avLst/>
          </a:prstGeom>
          <a:noFill/>
          <a:ln w="9525">
            <a:noFill/>
            <a:miter lim="800000"/>
            <a:headEnd/>
            <a:tailEnd/>
          </a:ln>
          <a:effectLst/>
        </p:spPr>
        <p:txBody>
          <a:bodyPr vert="horz" wrap="square" lIns="91449" tIns="45725" rIns="91449" bIns="45725" numCol="1" anchor="t" anchorCtr="0" compatLnSpc="1">
            <a:prstTxWarp prst="textNoShape">
              <a:avLst/>
            </a:prstTxWarp>
          </a:bodyPr>
          <a:lstStyle>
            <a:lvl1pPr algn="l">
              <a:spcBef>
                <a:spcPct val="0"/>
              </a:spcBef>
              <a:spcAft>
                <a:spcPct val="0"/>
              </a:spcAft>
              <a:buFontTx/>
              <a:buNone/>
              <a:defRPr sz="1200">
                <a:solidFill>
                  <a:schemeClr val="tx1"/>
                </a:solidFill>
                <a:latin typeface="굴림" pitchFamily="50" charset="-127"/>
                <a:ea typeface="굴림" pitchFamily="50" charset="-127"/>
              </a:defRPr>
            </a:lvl1pPr>
          </a:lstStyle>
          <a:p>
            <a:pPr>
              <a:defRPr/>
            </a:pPr>
            <a:endParaRPr lang="en-US" altLang="ko-KR"/>
          </a:p>
        </p:txBody>
      </p:sp>
      <p:sp>
        <p:nvSpPr>
          <p:cNvPr id="7171" name="Rectangle 3"/>
          <p:cNvSpPr>
            <a:spLocks noGrp="1" noChangeArrowheads="1"/>
          </p:cNvSpPr>
          <p:nvPr>
            <p:ph type="dt" idx="1"/>
          </p:nvPr>
        </p:nvSpPr>
        <p:spPr bwMode="auto">
          <a:xfrm>
            <a:off x="3851699" y="0"/>
            <a:ext cx="2945977" cy="497206"/>
          </a:xfrm>
          <a:prstGeom prst="rect">
            <a:avLst/>
          </a:prstGeom>
          <a:noFill/>
          <a:ln w="9525">
            <a:noFill/>
            <a:miter lim="800000"/>
            <a:headEnd/>
            <a:tailEnd/>
          </a:ln>
          <a:effectLst/>
        </p:spPr>
        <p:txBody>
          <a:bodyPr vert="horz" wrap="square" lIns="91449" tIns="45725" rIns="91449" bIns="45725" numCol="1" anchor="t" anchorCtr="0" compatLnSpc="1">
            <a:prstTxWarp prst="textNoShape">
              <a:avLst/>
            </a:prstTxWarp>
          </a:bodyPr>
          <a:lstStyle>
            <a:lvl1pPr algn="r">
              <a:spcBef>
                <a:spcPct val="0"/>
              </a:spcBef>
              <a:spcAft>
                <a:spcPct val="0"/>
              </a:spcAft>
              <a:buFontTx/>
              <a:buNone/>
              <a:defRPr sz="1200">
                <a:solidFill>
                  <a:schemeClr val="tx1"/>
                </a:solidFill>
                <a:latin typeface="굴림" pitchFamily="50" charset="-127"/>
                <a:ea typeface="굴림" pitchFamily="50" charset="-127"/>
              </a:defRPr>
            </a:lvl1pPr>
          </a:lstStyle>
          <a:p>
            <a:pPr>
              <a:defRPr/>
            </a:pPr>
            <a:endParaRPr lang="en-US" altLang="ko-KR"/>
          </a:p>
        </p:txBody>
      </p:sp>
      <p:sp>
        <p:nvSpPr>
          <p:cNvPr id="19460" name="Rectangle 4"/>
          <p:cNvSpPr>
            <a:spLocks noGrp="1" noRot="1" noChangeAspect="1" noChangeArrowheads="1" noTextEdit="1"/>
          </p:cNvSpPr>
          <p:nvPr>
            <p:ph type="sldImg" idx="2"/>
          </p:nvPr>
        </p:nvSpPr>
        <p:spPr bwMode="auto">
          <a:xfrm>
            <a:off x="709613" y="744538"/>
            <a:ext cx="5380037" cy="3724275"/>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907311" y="4716305"/>
            <a:ext cx="4983055" cy="4466907"/>
          </a:xfrm>
          <a:prstGeom prst="rect">
            <a:avLst/>
          </a:prstGeom>
          <a:noFill/>
          <a:ln w="9525">
            <a:noFill/>
            <a:miter lim="800000"/>
            <a:headEnd/>
            <a:tailEnd/>
          </a:ln>
          <a:effectLst/>
        </p:spPr>
        <p:txBody>
          <a:bodyPr vert="horz" wrap="square" lIns="91449" tIns="45725" rIns="91449" bIns="45725" numCol="1" anchor="t" anchorCtr="0" compatLnSpc="1">
            <a:prstTxWarp prst="textNoShape">
              <a:avLst/>
            </a:prstTxWarp>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7174" name="Rectangle 6"/>
          <p:cNvSpPr>
            <a:spLocks noGrp="1" noChangeArrowheads="1"/>
          </p:cNvSpPr>
          <p:nvPr>
            <p:ph type="ftr" sz="quarter" idx="4"/>
          </p:nvPr>
        </p:nvSpPr>
        <p:spPr bwMode="auto">
          <a:xfrm>
            <a:off x="0" y="9431020"/>
            <a:ext cx="2945977" cy="497205"/>
          </a:xfrm>
          <a:prstGeom prst="rect">
            <a:avLst/>
          </a:prstGeom>
          <a:noFill/>
          <a:ln w="9525">
            <a:noFill/>
            <a:miter lim="800000"/>
            <a:headEnd/>
            <a:tailEnd/>
          </a:ln>
          <a:effectLst/>
        </p:spPr>
        <p:txBody>
          <a:bodyPr vert="horz" wrap="square" lIns="91449" tIns="45725" rIns="91449" bIns="45725" numCol="1" anchor="b" anchorCtr="0" compatLnSpc="1">
            <a:prstTxWarp prst="textNoShape">
              <a:avLst/>
            </a:prstTxWarp>
          </a:bodyPr>
          <a:lstStyle>
            <a:lvl1pPr algn="l">
              <a:spcBef>
                <a:spcPct val="0"/>
              </a:spcBef>
              <a:spcAft>
                <a:spcPct val="0"/>
              </a:spcAft>
              <a:buFontTx/>
              <a:buNone/>
              <a:defRPr sz="1200">
                <a:solidFill>
                  <a:schemeClr val="tx1"/>
                </a:solidFill>
                <a:latin typeface="굴림" pitchFamily="50" charset="-127"/>
                <a:ea typeface="굴림" pitchFamily="50" charset="-127"/>
              </a:defRPr>
            </a:lvl1pPr>
          </a:lstStyle>
          <a:p>
            <a:pPr>
              <a:defRPr/>
            </a:pPr>
            <a:endParaRPr lang="en-US" altLang="ko-KR"/>
          </a:p>
        </p:txBody>
      </p:sp>
      <p:sp>
        <p:nvSpPr>
          <p:cNvPr id="7175" name="Rectangle 7"/>
          <p:cNvSpPr>
            <a:spLocks noGrp="1" noChangeArrowheads="1"/>
          </p:cNvSpPr>
          <p:nvPr>
            <p:ph type="sldNum" sz="quarter" idx="5"/>
          </p:nvPr>
        </p:nvSpPr>
        <p:spPr bwMode="auto">
          <a:xfrm>
            <a:off x="3851699" y="9431020"/>
            <a:ext cx="2945977" cy="497205"/>
          </a:xfrm>
          <a:prstGeom prst="rect">
            <a:avLst/>
          </a:prstGeom>
          <a:noFill/>
          <a:ln w="9525">
            <a:noFill/>
            <a:miter lim="800000"/>
            <a:headEnd/>
            <a:tailEnd/>
          </a:ln>
          <a:effectLst/>
        </p:spPr>
        <p:txBody>
          <a:bodyPr vert="horz" wrap="square" lIns="91449" tIns="45725" rIns="91449" bIns="45725" numCol="1" anchor="b" anchorCtr="0" compatLnSpc="1">
            <a:prstTxWarp prst="textNoShape">
              <a:avLst/>
            </a:prstTxWarp>
          </a:bodyPr>
          <a:lstStyle>
            <a:lvl1pPr algn="r">
              <a:spcBef>
                <a:spcPct val="0"/>
              </a:spcBef>
              <a:spcAft>
                <a:spcPct val="0"/>
              </a:spcAft>
              <a:buFontTx/>
              <a:buNone/>
              <a:defRPr sz="1200">
                <a:solidFill>
                  <a:schemeClr val="tx1"/>
                </a:solidFill>
                <a:latin typeface="굴림" pitchFamily="50" charset="-127"/>
                <a:ea typeface="굴림" pitchFamily="50" charset="-127"/>
              </a:defRPr>
            </a:lvl1pPr>
          </a:lstStyle>
          <a:p>
            <a:pPr>
              <a:defRPr/>
            </a:pPr>
            <a:fld id="{EF410483-075B-4433-94C5-34D4ADC36510}" type="slidenum">
              <a:rPr lang="en-US" altLang="ko-KR"/>
              <a:pPr>
                <a:defRPr/>
              </a:pPr>
              <a:t>‹#›</a:t>
            </a:fld>
            <a:endParaRPr lang="en-US" altLang="ko-KR"/>
          </a:p>
        </p:txBody>
      </p:sp>
    </p:spTree>
    <p:extLst>
      <p:ext uri="{BB962C8B-B14F-4D97-AF65-F5344CB8AC3E}">
        <p14:creationId xmlns:p14="http://schemas.microsoft.com/office/powerpoint/2010/main" val="1132706575"/>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1pPr>
    <a:lvl2pPr marL="4572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9144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371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18288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3851699" y="9431020"/>
            <a:ext cx="2945977" cy="497205"/>
          </a:xfrm>
          <a:prstGeom prst="rect">
            <a:avLst/>
          </a:prstGeom>
          <a:noFill/>
          <a:ln w="9525">
            <a:noFill/>
            <a:miter lim="800000"/>
            <a:headEnd/>
            <a:tailEnd/>
          </a:ln>
        </p:spPr>
        <p:txBody>
          <a:bodyPr lIns="91449" tIns="45725" rIns="91449" bIns="45725" anchor="b"/>
          <a:lstStyle/>
          <a:p>
            <a:pPr algn="r">
              <a:spcBef>
                <a:spcPct val="0"/>
              </a:spcBef>
              <a:spcAft>
                <a:spcPct val="0"/>
              </a:spcAft>
              <a:buFontTx/>
              <a:buNone/>
            </a:pPr>
            <a:fld id="{5EC6BCC9-30B4-4D9D-BC8E-47CA414C9005}" type="slidenum">
              <a:rPr lang="en-US" altLang="ko-KR" sz="1200">
                <a:solidFill>
                  <a:schemeClr val="tx1"/>
                </a:solidFill>
              </a:rPr>
              <a:pPr algn="r">
                <a:spcBef>
                  <a:spcPct val="0"/>
                </a:spcBef>
                <a:spcAft>
                  <a:spcPct val="0"/>
                </a:spcAft>
                <a:buFontTx/>
                <a:buNone/>
              </a:pPr>
              <a:t>1</a:t>
            </a:fld>
            <a:endParaRPr lang="en-US" altLang="ko-KR" sz="1200">
              <a:solidFill>
                <a:schemeClr val="tx1"/>
              </a:solidFill>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r>
              <a:rPr lang="ko-KR" altLang="en-US"/>
              <a:t>일자 </a:t>
            </a:r>
            <a:r>
              <a:rPr lang="en-US" altLang="ko-KR"/>
              <a:t>: 7.13(</a:t>
            </a:r>
            <a:r>
              <a:rPr lang="ko-KR" altLang="en-US"/>
              <a:t>목</a:t>
            </a:r>
            <a:r>
              <a:rPr lang="en-US" altLang="ko-KR"/>
              <a:t>) 09:00-12:00 (3</a:t>
            </a:r>
            <a:r>
              <a:rPr lang="ko-KR" altLang="en-US"/>
              <a:t>시간</a:t>
            </a:r>
            <a:r>
              <a:rPr lang="en-US" altLang="ko-KR"/>
              <a:t>)</a:t>
            </a:r>
          </a:p>
          <a:p>
            <a:pPr eaLnBrk="1" hangingPunct="1"/>
            <a:r>
              <a:rPr lang="ko-KR" altLang="en-US"/>
              <a:t>장소 </a:t>
            </a:r>
            <a:r>
              <a:rPr lang="en-US" altLang="ko-KR"/>
              <a:t>: </a:t>
            </a:r>
            <a:r>
              <a:rPr lang="ko-KR" altLang="en-US"/>
              <a:t>산기협회관 대회의실 </a:t>
            </a:r>
            <a:r>
              <a:rPr lang="en-US" altLang="ko-KR"/>
              <a:t>(</a:t>
            </a:r>
            <a:r>
              <a:rPr lang="ko-KR" altLang="en-US"/>
              <a:t>서울 양재역 부근</a:t>
            </a:r>
            <a:r>
              <a:rPr lang="en-US" altLang="ko-KR"/>
              <a:t>)</a:t>
            </a:r>
          </a:p>
          <a:p>
            <a:pPr eaLnBrk="1" hangingPunct="1"/>
            <a:r>
              <a:rPr lang="ko-KR" altLang="en-US"/>
              <a:t>내용 </a:t>
            </a:r>
            <a:r>
              <a:rPr lang="en-US" altLang="ko-KR"/>
              <a:t>:</a:t>
            </a:r>
            <a:r>
              <a:rPr lang="en-US" altLang="ko-KR">
                <a:latin typeface="Arial" charset="0"/>
              </a:rPr>
              <a:t> </a:t>
            </a:r>
            <a:r>
              <a:rPr lang="ko-KR" altLang="en-US"/>
              <a:t>과제의 기획과 선정 및 프로세스 사례</a:t>
            </a:r>
            <a:r>
              <a:rPr lang="ko-KR" altLang="en-US">
                <a:latin typeface="Arial" charset="0"/>
              </a:rPr>
              <a:t> </a:t>
            </a:r>
            <a:r>
              <a:rPr lang="ko-KR" altLang="en-US"/>
              <a:t> </a:t>
            </a:r>
          </a:p>
          <a:p>
            <a:pPr eaLnBrk="1" hangingPunct="1"/>
            <a:r>
              <a:rPr lang="ko-KR" altLang="en-US"/>
              <a:t>대상 </a:t>
            </a:r>
            <a:r>
              <a:rPr lang="en-US" altLang="ko-KR"/>
              <a:t>: </a:t>
            </a:r>
            <a:r>
              <a:rPr lang="ko-KR" altLang="en-US"/>
              <a:t>연구기획관리실무자</a:t>
            </a:r>
            <a:r>
              <a:rPr lang="en-US" altLang="ko-KR"/>
              <a:t>, R&amp;D</a:t>
            </a:r>
            <a:r>
              <a:rPr lang="ko-KR" altLang="en-US"/>
              <a:t>프로젝트관리 및 평가담당자</a:t>
            </a:r>
          </a:p>
          <a:p>
            <a:pPr eaLnBrk="1" hangingPunct="1"/>
            <a:r>
              <a:rPr lang="ko-KR" altLang="en-US"/>
              <a:t>자료 </a:t>
            </a:r>
            <a:r>
              <a:rPr lang="en-US" altLang="ko-KR"/>
              <a:t>: 7.5(</a:t>
            </a:r>
            <a:r>
              <a:rPr lang="ko-KR" altLang="en-US"/>
              <a:t>수</a:t>
            </a:r>
            <a:r>
              <a:rPr lang="en-US" altLang="ko-KR"/>
              <a:t>)</a:t>
            </a:r>
            <a:r>
              <a:rPr lang="ko-KR" altLang="en-US"/>
              <a:t>까지 부탁드립니다</a:t>
            </a:r>
            <a:r>
              <a:rPr lang="en-US" altLang="ko-KR"/>
              <a:t>. </a:t>
            </a:r>
          </a:p>
          <a:p>
            <a:pPr eaLnBrk="1" hangingPunct="1"/>
            <a:r>
              <a:rPr lang="en-US" altLang="ko-KR"/>
              <a:t>--------------------</a:t>
            </a:r>
          </a:p>
          <a:p>
            <a:pPr eaLnBrk="1" hangingPunct="1"/>
            <a:r>
              <a:rPr lang="en-US" altLang="ko-KR"/>
              <a:t>3</a:t>
            </a:r>
            <a:r>
              <a:rPr lang="ko-KR" altLang="en-US"/>
              <a:t>일 공개 교육과정입니다</a:t>
            </a:r>
            <a:r>
              <a:rPr lang="en-US" altLang="ko-KR"/>
              <a:t>.</a:t>
            </a:r>
          </a:p>
          <a:p>
            <a:pPr eaLnBrk="1" hangingPunct="1"/>
            <a:r>
              <a:rPr lang="en-US" altLang="ko-KR"/>
              <a:t>7.12(</a:t>
            </a:r>
            <a:r>
              <a:rPr lang="ko-KR" altLang="en-US"/>
              <a:t>수</a:t>
            </a:r>
            <a:r>
              <a:rPr lang="en-US" altLang="ko-KR"/>
              <a:t>)-14(</a:t>
            </a:r>
            <a:r>
              <a:rPr lang="ko-KR" altLang="en-US"/>
              <a:t>금</a:t>
            </a:r>
            <a:r>
              <a:rPr lang="en-US" altLang="ko-KR"/>
              <a:t>)</a:t>
            </a:r>
          </a:p>
          <a:p>
            <a:pPr eaLnBrk="1" hangingPunct="1"/>
            <a:r>
              <a:rPr lang="en-US" altLang="ko-KR"/>
              <a:t>7.12 </a:t>
            </a:r>
            <a:r>
              <a:rPr lang="ko-KR" altLang="en-US"/>
              <a:t>이론교육 </a:t>
            </a:r>
            <a:r>
              <a:rPr lang="en-US" altLang="ko-KR"/>
              <a:t>/ R&amp;D</a:t>
            </a:r>
            <a:r>
              <a:rPr lang="ko-KR" altLang="en-US"/>
              <a:t>프로젝트관리 및 평가 </a:t>
            </a:r>
            <a:r>
              <a:rPr lang="en-US" altLang="ko-KR"/>
              <a:t>/ </a:t>
            </a:r>
            <a:r>
              <a:rPr lang="ko-KR" altLang="en-US"/>
              <a:t>배종태 교수</a:t>
            </a:r>
          </a:p>
          <a:p>
            <a:pPr eaLnBrk="1" hangingPunct="1"/>
            <a:r>
              <a:rPr lang="en-US" altLang="ko-KR"/>
              <a:t>7.13 </a:t>
            </a:r>
            <a:r>
              <a:rPr lang="ko-KR" altLang="en-US"/>
              <a:t>사례발표 </a:t>
            </a:r>
          </a:p>
          <a:p>
            <a:pPr eaLnBrk="1" hangingPunct="1"/>
            <a:r>
              <a:rPr lang="en-US" altLang="ko-KR"/>
              <a:t>7.14 </a:t>
            </a:r>
            <a:r>
              <a:rPr lang="ko-KR" altLang="en-US"/>
              <a:t>사례발표 </a:t>
            </a:r>
          </a:p>
          <a:p>
            <a:pPr eaLnBrk="1" hangingPunct="1"/>
            <a:r>
              <a:rPr lang="ko-KR" altLang="en-US"/>
              <a:t>수고하세요 </a:t>
            </a:r>
          </a:p>
        </p:txBody>
      </p:sp>
    </p:spTree>
    <p:extLst>
      <p:ext uri="{BB962C8B-B14F-4D97-AF65-F5344CB8AC3E}">
        <p14:creationId xmlns:p14="http://schemas.microsoft.com/office/powerpoint/2010/main" val="434598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빈 화면">
    <p:spTree>
      <p:nvGrpSpPr>
        <p:cNvPr id="1" name=""/>
        <p:cNvGrpSpPr/>
        <p:nvPr/>
      </p:nvGrpSpPr>
      <p:grpSpPr>
        <a:xfrm>
          <a:off x="0" y="0"/>
          <a:ext cx="0" cy="0"/>
          <a:chOff x="0" y="0"/>
          <a:chExt cx="0" cy="0"/>
        </a:xfrm>
      </p:grpSpPr>
      <p:sp>
        <p:nvSpPr>
          <p:cNvPr id="2" name="Rectangle 6"/>
          <p:cNvSpPr>
            <a:spLocks noGrp="1" noChangeArrowheads="1"/>
          </p:cNvSpPr>
          <p:nvPr>
            <p:ph type="sldNum" sz="quarter" idx="4"/>
          </p:nvPr>
        </p:nvSpPr>
        <p:spPr bwMode="auto">
          <a:xfrm>
            <a:off x="4669825" y="6502400"/>
            <a:ext cx="517202" cy="330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ct val="0"/>
              </a:spcBef>
              <a:spcAft>
                <a:spcPts val="0"/>
              </a:spcAft>
              <a:defRPr kumimoji="0" sz="1100" b="1" i="1">
                <a:solidFill>
                  <a:srgbClr val="5F5F5F"/>
                </a:solidFill>
                <a:latin typeface="Times New Roman" pitchFamily="18" charset="0"/>
                <a:ea typeface="+mn-ea"/>
              </a:defRPr>
            </a:lvl1pPr>
          </a:lstStyle>
          <a:p>
            <a:pPr>
              <a:defRPr/>
            </a:pPr>
            <a:r>
              <a:rPr lang="en-US" altLang="ko-KR"/>
              <a:t> </a:t>
            </a:r>
            <a:fld id="{16DC2DA8-584C-4B15-9E58-CAB38D7AC91D}" type="slidenum">
              <a:rPr lang="en-US" altLang="ko-KR" smtClean="0"/>
              <a:pPr>
                <a:defRPr/>
              </a:pPr>
              <a:t>‹#›</a:t>
            </a:fld>
            <a:endParaRPr lang="en-US" altLang="ko-KR" dirty="0"/>
          </a:p>
        </p:txBody>
      </p:sp>
      <p:sp>
        <p:nvSpPr>
          <p:cNvPr id="3" name="Rectangle 2"/>
          <p:cNvSpPr>
            <a:spLocks noGrp="1" noChangeArrowheads="1"/>
          </p:cNvSpPr>
          <p:nvPr>
            <p:ph type="title"/>
          </p:nvPr>
        </p:nvSpPr>
        <p:spPr bwMode="auto">
          <a:xfrm>
            <a:off x="887413" y="622300"/>
            <a:ext cx="8629915" cy="444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ko-KR" altLang="en-US" dirty="0"/>
              <a:t>마스터 </a:t>
            </a:r>
            <a:r>
              <a:rPr lang="en-US" altLang="ko-KR" dirty="0"/>
              <a:t>MASTER</a:t>
            </a:r>
            <a:endParaRPr lang="ko-KR" altLang="en-US" dirty="0"/>
          </a:p>
        </p:txBody>
      </p:sp>
    </p:spTree>
    <p:extLst>
      <p:ext uri="{BB962C8B-B14F-4D97-AF65-F5344CB8AC3E}">
        <p14:creationId xmlns:p14="http://schemas.microsoft.com/office/powerpoint/2010/main" val="1430367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1_빈 화면">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4669825" y="6502400"/>
            <a:ext cx="517202" cy="330200"/>
          </a:xfrm>
          <a:prstGeom prst="rect">
            <a:avLst/>
          </a:prstGeom>
          <a:ln/>
        </p:spPr>
        <p:txBody>
          <a:bodyPr/>
          <a:lstStyle>
            <a:lvl1pPr>
              <a:defRPr/>
            </a:lvl1pPr>
          </a:lstStyle>
          <a:p>
            <a:pPr>
              <a:defRPr/>
            </a:pPr>
            <a:fld id="{2A911DAC-F357-4DDB-8BDA-E614A0D73A85}" type="slidenum">
              <a:rPr lang="en-US" altLang="ko-KR"/>
              <a:pPr>
                <a:defRPr/>
              </a:pPr>
              <a:t>‹#›</a:t>
            </a:fld>
            <a:endParaRPr lang="en-US" altLang="ko-KR"/>
          </a:p>
        </p:txBody>
      </p:sp>
    </p:spTree>
    <p:extLst>
      <p:ext uri="{BB962C8B-B14F-4D97-AF65-F5344CB8AC3E}">
        <p14:creationId xmlns:p14="http://schemas.microsoft.com/office/powerpoint/2010/main" val="3523169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577850" y="914400"/>
            <a:ext cx="8420100" cy="1143000"/>
          </a:xfrm>
        </p:spPr>
        <p:txBody>
          <a:bodyPr/>
          <a:lstStyle>
            <a:lvl1pPr>
              <a:defRPr sz="4400"/>
            </a:lvl1pPr>
          </a:lstStyle>
          <a:p>
            <a:r>
              <a:rPr lang="ko-KR" altLang="en-US"/>
              <a:t>마스터 제목 스타일 편집</a:t>
            </a:r>
          </a:p>
        </p:txBody>
      </p:sp>
      <p:sp>
        <p:nvSpPr>
          <p:cNvPr id="3" name="Rectangle 4"/>
          <p:cNvSpPr>
            <a:spLocks noGrp="1" noChangeArrowheads="1"/>
          </p:cNvSpPr>
          <p:nvPr>
            <p:ph type="dt" sz="half" idx="10"/>
          </p:nvPr>
        </p:nvSpPr>
        <p:spPr bwMode="auto">
          <a:xfrm>
            <a:off x="742950" y="6248400"/>
            <a:ext cx="206375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smtClean="0"/>
            </a:lvl1pPr>
          </a:lstStyle>
          <a:p>
            <a:pPr>
              <a:defRPr/>
            </a:pPr>
            <a:endParaRPr lang="en-US" altLang="ko-KR"/>
          </a:p>
        </p:txBody>
      </p:sp>
      <p:sp>
        <p:nvSpPr>
          <p:cNvPr id="4" name="Rectangle 5"/>
          <p:cNvSpPr>
            <a:spLocks noGrp="1" noChangeArrowheads="1"/>
          </p:cNvSpPr>
          <p:nvPr>
            <p:ph type="ftr" sz="quarter" idx="11"/>
          </p:nvPr>
        </p:nvSpPr>
        <p:spPr bwMode="auto">
          <a:xfrm>
            <a:off x="3384550" y="6248400"/>
            <a:ext cx="31369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400" smtClean="0"/>
            </a:lvl1pPr>
          </a:lstStyle>
          <a:p>
            <a:pPr>
              <a:defRPr/>
            </a:pPr>
            <a:endParaRPr lang="en-US" altLang="ko-KR"/>
          </a:p>
        </p:txBody>
      </p:sp>
      <p:sp>
        <p:nvSpPr>
          <p:cNvPr id="5" name="Rectangle 6"/>
          <p:cNvSpPr>
            <a:spLocks noGrp="1" noChangeArrowheads="1"/>
          </p:cNvSpPr>
          <p:nvPr>
            <p:ph type="sldNum" sz="quarter" idx="12"/>
          </p:nvPr>
        </p:nvSpPr>
        <p:spPr bwMode="auto">
          <a:xfrm>
            <a:off x="7099300" y="6248400"/>
            <a:ext cx="206375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1400" smtClean="0"/>
            </a:lvl1pPr>
          </a:lstStyle>
          <a:p>
            <a:pPr>
              <a:defRPr/>
            </a:pPr>
            <a:fld id="{3DD6B4F8-1375-4773-9EA4-6D9F5E74BC44}" type="slidenum">
              <a:rPr lang="en-US" altLang="ko-KR"/>
              <a:pPr>
                <a:defRPr/>
              </a:pPr>
              <a:t>‹#›</a:t>
            </a:fld>
            <a:endParaRPr lang="en-US" altLang="ko-K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01506" name="Line 2"/>
          <p:cNvSpPr>
            <a:spLocks noChangeShapeType="1"/>
          </p:cNvSpPr>
          <p:nvPr/>
        </p:nvSpPr>
        <p:spPr bwMode="auto">
          <a:xfrm>
            <a:off x="0" y="609600"/>
            <a:ext cx="9906000" cy="0"/>
          </a:xfrm>
          <a:prstGeom prst="line">
            <a:avLst/>
          </a:prstGeom>
          <a:noFill/>
          <a:ln w="38100">
            <a:solidFill>
              <a:srgbClr val="0000FF"/>
            </a:solidFill>
            <a:round/>
            <a:headEnd/>
            <a:tailEnd/>
          </a:ln>
          <a:effectLst/>
        </p:spPr>
        <p:txBody>
          <a:bodyPr lIns="90000" tIns="46800" rIns="90000" bIns="46800">
            <a:spAutoFit/>
          </a:bodyPr>
          <a:lstStyle/>
          <a:p>
            <a:pPr>
              <a:defRPr/>
            </a:pPr>
            <a:endParaRPr lang="ko-KR" altLang="en-US"/>
          </a:p>
        </p:txBody>
      </p:sp>
      <p:sp>
        <p:nvSpPr>
          <p:cNvPr id="14339" name="Rectangle 3"/>
          <p:cNvSpPr>
            <a:spLocks noGrp="1" noChangeArrowheads="1"/>
          </p:cNvSpPr>
          <p:nvPr>
            <p:ph type="body" idx="1"/>
          </p:nvPr>
        </p:nvSpPr>
        <p:spPr bwMode="auto">
          <a:xfrm>
            <a:off x="495300" y="1052513"/>
            <a:ext cx="89154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4340" name="Rectangle 6"/>
          <p:cNvSpPr>
            <a:spLocks noGrp="1" noChangeArrowheads="1"/>
          </p:cNvSpPr>
          <p:nvPr>
            <p:ph type="title"/>
          </p:nvPr>
        </p:nvSpPr>
        <p:spPr bwMode="auto">
          <a:xfrm>
            <a:off x="0" y="0"/>
            <a:ext cx="8815388" cy="5762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ko-KR" altLang="en-US"/>
              <a:t>마스터 제목 스타일 편집</a:t>
            </a:r>
          </a:p>
        </p:txBody>
      </p:sp>
      <p:sp>
        <p:nvSpPr>
          <p:cNvPr id="288772" name="Rectangle 4"/>
          <p:cNvSpPr>
            <a:spLocks noChangeArrowheads="1"/>
          </p:cNvSpPr>
          <p:nvPr/>
        </p:nvSpPr>
        <p:spPr bwMode="auto">
          <a:xfrm>
            <a:off x="9401175" y="188913"/>
            <a:ext cx="409575" cy="276225"/>
          </a:xfrm>
          <a:prstGeom prst="rect">
            <a:avLst/>
          </a:prstGeom>
          <a:noFill/>
          <a:ln w="9525" algn="ctr">
            <a:noFill/>
            <a:miter lim="800000"/>
            <a:headEnd/>
            <a:tailEnd/>
          </a:ln>
          <a:effectLst/>
        </p:spPr>
        <p:txBody>
          <a:bodyPr wrap="none">
            <a:spAutoFit/>
          </a:bodyPr>
          <a:lstStyle/>
          <a:p>
            <a:pPr algn="ctr">
              <a:spcBef>
                <a:spcPct val="50000"/>
              </a:spcBef>
              <a:spcAft>
                <a:spcPct val="0"/>
              </a:spcAft>
              <a:buFontTx/>
              <a:buNone/>
              <a:defRPr/>
            </a:pPr>
            <a:fld id="{57193626-1126-4CE6-8390-0BD73BBC300B}" type="slidenum">
              <a:rPr lang="ko-KR" altLang="en-US" sz="1200" b="1">
                <a:solidFill>
                  <a:schemeClr val="tx1"/>
                </a:solidFill>
                <a:latin typeface="HY헤드라인M" pitchFamily="18" charset="-127"/>
                <a:ea typeface="HY헤드라인M" pitchFamily="18" charset="-127"/>
              </a:rPr>
              <a:pPr algn="ctr">
                <a:spcBef>
                  <a:spcPct val="50000"/>
                </a:spcBef>
                <a:spcAft>
                  <a:spcPct val="0"/>
                </a:spcAft>
                <a:buFontTx/>
                <a:buNone/>
                <a:defRPr/>
              </a:pPr>
              <a:t>‹#›</a:t>
            </a:fld>
            <a:endParaRPr lang="en-US" altLang="ko-KR" sz="1200" b="1" dirty="0">
              <a:solidFill>
                <a:schemeClr val="tx1"/>
              </a:solidFill>
              <a:latin typeface="HY헤드라인M" pitchFamily="18" charset="-127"/>
              <a:ea typeface="HY헤드라인M" pitchFamily="18" charset="-127"/>
            </a:endParaRPr>
          </a:p>
        </p:txBody>
      </p:sp>
    </p:spTree>
  </p:cSld>
  <p:clrMap bg1="lt1" tx1="dk1" bg2="lt2" tx2="dk2" accent1="accent1" accent2="accent2" accent3="accent3" accent4="accent4" accent5="accent5" accent6="accent6" hlink="hlink" folHlink="folHlink"/>
  <p:sldLayoutIdLst>
    <p:sldLayoutId id="2147483772" r:id="rId1"/>
  </p:sldLayoutIdLst>
  <p:transition/>
  <p:txStyles>
    <p:titleStyle>
      <a:lvl1pPr algn="l" rtl="0" eaLnBrk="0" fontAlgn="base" latinLnBrk="1" hangingPunct="0">
        <a:spcBef>
          <a:spcPct val="0"/>
        </a:spcBef>
        <a:spcAft>
          <a:spcPct val="0"/>
        </a:spcAft>
        <a:defRPr kumimoji="1" sz="2800">
          <a:solidFill>
            <a:schemeClr val="tx2"/>
          </a:solidFill>
          <a:latin typeface="+mj-lt"/>
          <a:ea typeface="+mj-ea"/>
          <a:cs typeface="+mj-cs"/>
        </a:defRPr>
      </a:lvl1pPr>
      <a:lvl2pPr algn="l" rtl="0" eaLnBrk="0" fontAlgn="base" latinLnBrk="1" hangingPunct="0">
        <a:spcBef>
          <a:spcPct val="0"/>
        </a:spcBef>
        <a:spcAft>
          <a:spcPct val="0"/>
        </a:spcAft>
        <a:defRPr kumimoji="1" sz="2800">
          <a:solidFill>
            <a:schemeClr val="tx2"/>
          </a:solidFill>
          <a:latin typeface="HY헤드라인M" pitchFamily="18" charset="-127"/>
          <a:ea typeface="HY헤드라인M" pitchFamily="18" charset="-127"/>
        </a:defRPr>
      </a:lvl2pPr>
      <a:lvl3pPr algn="l" rtl="0" eaLnBrk="0" fontAlgn="base" latinLnBrk="1" hangingPunct="0">
        <a:spcBef>
          <a:spcPct val="0"/>
        </a:spcBef>
        <a:spcAft>
          <a:spcPct val="0"/>
        </a:spcAft>
        <a:defRPr kumimoji="1" sz="2800">
          <a:solidFill>
            <a:schemeClr val="tx2"/>
          </a:solidFill>
          <a:latin typeface="HY헤드라인M" pitchFamily="18" charset="-127"/>
          <a:ea typeface="HY헤드라인M" pitchFamily="18" charset="-127"/>
        </a:defRPr>
      </a:lvl3pPr>
      <a:lvl4pPr algn="l" rtl="0" eaLnBrk="0" fontAlgn="base" latinLnBrk="1" hangingPunct="0">
        <a:spcBef>
          <a:spcPct val="0"/>
        </a:spcBef>
        <a:spcAft>
          <a:spcPct val="0"/>
        </a:spcAft>
        <a:defRPr kumimoji="1" sz="2800">
          <a:solidFill>
            <a:schemeClr val="tx2"/>
          </a:solidFill>
          <a:latin typeface="HY헤드라인M" pitchFamily="18" charset="-127"/>
          <a:ea typeface="HY헤드라인M" pitchFamily="18" charset="-127"/>
        </a:defRPr>
      </a:lvl4pPr>
      <a:lvl5pPr algn="l" rtl="0" eaLnBrk="0" fontAlgn="base" latinLnBrk="1" hangingPunct="0">
        <a:spcBef>
          <a:spcPct val="0"/>
        </a:spcBef>
        <a:spcAft>
          <a:spcPct val="0"/>
        </a:spcAft>
        <a:defRPr kumimoji="1" sz="2800">
          <a:solidFill>
            <a:schemeClr val="tx2"/>
          </a:solidFill>
          <a:latin typeface="HY헤드라인M" pitchFamily="18" charset="-127"/>
          <a:ea typeface="HY헤드라인M" pitchFamily="18" charset="-127"/>
        </a:defRPr>
      </a:lvl5pPr>
      <a:lvl6pPr marL="457200" algn="l" rtl="0" fontAlgn="base" latinLnBrk="1">
        <a:spcBef>
          <a:spcPct val="0"/>
        </a:spcBef>
        <a:spcAft>
          <a:spcPct val="0"/>
        </a:spcAft>
        <a:defRPr kumimoji="1" sz="2400">
          <a:solidFill>
            <a:schemeClr val="tx2"/>
          </a:solidFill>
          <a:latin typeface="HY헤드라인M" pitchFamily="18" charset="-127"/>
          <a:ea typeface="HY헤드라인M" pitchFamily="18" charset="-127"/>
        </a:defRPr>
      </a:lvl6pPr>
      <a:lvl7pPr marL="914400" algn="l" rtl="0" fontAlgn="base" latinLnBrk="1">
        <a:spcBef>
          <a:spcPct val="0"/>
        </a:spcBef>
        <a:spcAft>
          <a:spcPct val="0"/>
        </a:spcAft>
        <a:defRPr kumimoji="1" sz="2400">
          <a:solidFill>
            <a:schemeClr val="tx2"/>
          </a:solidFill>
          <a:latin typeface="HY헤드라인M" pitchFamily="18" charset="-127"/>
          <a:ea typeface="HY헤드라인M" pitchFamily="18" charset="-127"/>
        </a:defRPr>
      </a:lvl7pPr>
      <a:lvl8pPr marL="1371600" algn="l" rtl="0" fontAlgn="base" latinLnBrk="1">
        <a:spcBef>
          <a:spcPct val="0"/>
        </a:spcBef>
        <a:spcAft>
          <a:spcPct val="0"/>
        </a:spcAft>
        <a:defRPr kumimoji="1" sz="2400">
          <a:solidFill>
            <a:schemeClr val="tx2"/>
          </a:solidFill>
          <a:latin typeface="HY헤드라인M" pitchFamily="18" charset="-127"/>
          <a:ea typeface="HY헤드라인M" pitchFamily="18" charset="-127"/>
        </a:defRPr>
      </a:lvl8pPr>
      <a:lvl9pPr marL="1828800" algn="l" rtl="0" fontAlgn="base" latinLnBrk="1">
        <a:spcBef>
          <a:spcPct val="0"/>
        </a:spcBef>
        <a:spcAft>
          <a:spcPct val="0"/>
        </a:spcAft>
        <a:defRPr kumimoji="1" sz="2400">
          <a:solidFill>
            <a:schemeClr val="tx2"/>
          </a:solidFill>
          <a:latin typeface="HY헤드라인M" pitchFamily="18" charset="-127"/>
          <a:ea typeface="HY헤드라인M" pitchFamily="18" charset="-127"/>
        </a:defRPr>
      </a:lvl9pPr>
    </p:titleStyle>
    <p:bodyStyle>
      <a:lvl1pPr marL="342900" indent="-342900" algn="just" rtl="0" eaLnBrk="0" fontAlgn="base" latinLnBrk="1" hangingPunct="0">
        <a:spcBef>
          <a:spcPct val="20000"/>
        </a:spcBef>
        <a:spcAft>
          <a:spcPct val="20000"/>
        </a:spcAft>
        <a:buChar char="•"/>
        <a:defRPr kumimoji="1" sz="2000">
          <a:solidFill>
            <a:schemeClr val="tx1"/>
          </a:solidFill>
          <a:latin typeface="HY헤드라인M" pitchFamily="18" charset="-127"/>
          <a:ea typeface="HY헤드라인M" pitchFamily="18" charset="-127"/>
          <a:cs typeface="+mn-cs"/>
        </a:defRPr>
      </a:lvl1pPr>
      <a:lvl2pPr marL="292100" indent="-101600" algn="just" rtl="0" eaLnBrk="0" fontAlgn="base" latinLnBrk="1" hangingPunct="0">
        <a:spcBef>
          <a:spcPct val="20000"/>
        </a:spcBef>
        <a:spcAft>
          <a:spcPct val="20000"/>
        </a:spcAft>
        <a:buChar char="•"/>
        <a:defRPr kumimoji="1" sz="2800">
          <a:solidFill>
            <a:schemeClr val="tx1"/>
          </a:solidFill>
          <a:latin typeface="HY헤드라인M" pitchFamily="18" charset="-127"/>
          <a:ea typeface="HY헤드라인M" pitchFamily="18" charset="-127"/>
        </a:defRPr>
      </a:lvl2pPr>
      <a:lvl3pPr marL="571500" indent="-88900" algn="l" rtl="0" eaLnBrk="0" fontAlgn="base" latinLnBrk="1" hangingPunct="0">
        <a:spcBef>
          <a:spcPct val="20000"/>
        </a:spcBef>
        <a:spcAft>
          <a:spcPct val="20000"/>
        </a:spcAft>
        <a:buChar char="-"/>
        <a:defRPr kumimoji="1" sz="2400">
          <a:solidFill>
            <a:schemeClr val="tx1"/>
          </a:solidFill>
          <a:latin typeface="HY헤드라인M" pitchFamily="18" charset="-127"/>
          <a:ea typeface="HY헤드라인M" pitchFamily="18" charset="-127"/>
        </a:defRPr>
      </a:lvl3pPr>
      <a:lvl4pPr marL="1600200" indent="-228600" algn="l" rtl="0" eaLnBrk="0" fontAlgn="base" latinLnBrk="1" hangingPunct="0">
        <a:spcBef>
          <a:spcPct val="20000"/>
        </a:spcBef>
        <a:spcAft>
          <a:spcPct val="0"/>
        </a:spcAft>
        <a:buChar char="–"/>
        <a:defRPr kumimoji="1" sz="2000">
          <a:solidFill>
            <a:schemeClr val="tx1"/>
          </a:solidFill>
          <a:latin typeface="HY헤드라인M" pitchFamily="18" charset="-127"/>
          <a:ea typeface="HY헤드라인M" pitchFamily="18" charset="-127"/>
        </a:defRPr>
      </a:lvl4pPr>
      <a:lvl5pPr marL="2057400" indent="-228600" algn="l" rtl="0" eaLnBrk="0" fontAlgn="base" latinLnBrk="1" hangingPunct="0">
        <a:spcBef>
          <a:spcPct val="20000"/>
        </a:spcBef>
        <a:spcAft>
          <a:spcPct val="0"/>
        </a:spcAft>
        <a:buChar char="»"/>
        <a:defRPr kumimoji="1" sz="2000">
          <a:solidFill>
            <a:schemeClr val="tx1"/>
          </a:solidFill>
          <a:latin typeface="HY헤드라인M" pitchFamily="18" charset="-127"/>
          <a:ea typeface="HY헤드라인M" pitchFamily="18" charset="-127"/>
        </a:defRPr>
      </a:lvl5pPr>
      <a:lvl6pPr marL="2514600" indent="-228600" algn="l" rtl="0" fontAlgn="base" latinLnBrk="1">
        <a:spcBef>
          <a:spcPct val="20000"/>
        </a:spcBef>
        <a:spcAft>
          <a:spcPct val="0"/>
        </a:spcAft>
        <a:buChar char="»"/>
        <a:defRPr kumimoji="1" b="1">
          <a:solidFill>
            <a:schemeClr val="tx1"/>
          </a:solidFill>
          <a:latin typeface="+mn-lt"/>
          <a:ea typeface="+mn-ea"/>
        </a:defRPr>
      </a:lvl6pPr>
      <a:lvl7pPr marL="2971800" indent="-228600" algn="l" rtl="0" fontAlgn="base" latinLnBrk="1">
        <a:spcBef>
          <a:spcPct val="20000"/>
        </a:spcBef>
        <a:spcAft>
          <a:spcPct val="0"/>
        </a:spcAft>
        <a:buChar char="»"/>
        <a:defRPr kumimoji="1" b="1">
          <a:solidFill>
            <a:schemeClr val="tx1"/>
          </a:solidFill>
          <a:latin typeface="+mn-lt"/>
          <a:ea typeface="+mn-ea"/>
        </a:defRPr>
      </a:lvl7pPr>
      <a:lvl8pPr marL="3429000" indent="-228600" algn="l" rtl="0" fontAlgn="base" latinLnBrk="1">
        <a:spcBef>
          <a:spcPct val="20000"/>
        </a:spcBef>
        <a:spcAft>
          <a:spcPct val="0"/>
        </a:spcAft>
        <a:buChar char="»"/>
        <a:defRPr kumimoji="1" b="1">
          <a:solidFill>
            <a:schemeClr val="tx1"/>
          </a:solidFill>
          <a:latin typeface="+mn-lt"/>
          <a:ea typeface="+mn-ea"/>
        </a:defRPr>
      </a:lvl8pPr>
      <a:lvl9pPr marL="3886200" indent="-228600" algn="l" rtl="0" fontAlgn="base" latinLnBrk="1">
        <a:spcBef>
          <a:spcPct val="20000"/>
        </a:spcBef>
        <a:spcAft>
          <a:spcPct val="0"/>
        </a:spcAft>
        <a:buChar char="»"/>
        <a:defRPr kumimoji="1" b="1">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8" name="Rectangle 18"/>
          <p:cNvSpPr>
            <a:spLocks noGrp="1" noChangeArrowheads="1"/>
          </p:cNvSpPr>
          <p:nvPr>
            <p:ph type="title"/>
          </p:nvPr>
        </p:nvSpPr>
        <p:spPr bwMode="auto">
          <a:xfrm>
            <a:off x="0" y="0"/>
            <a:ext cx="8931275" cy="6207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ko-KR" altLang="en-US" dirty="0"/>
              <a:t>마스터 제목 스타일 편집</a:t>
            </a:r>
          </a:p>
        </p:txBody>
      </p:sp>
      <p:sp>
        <p:nvSpPr>
          <p:cNvPr id="1029" name="Rectangle 19"/>
          <p:cNvSpPr>
            <a:spLocks noGrp="1" noChangeArrowheads="1"/>
          </p:cNvSpPr>
          <p:nvPr>
            <p:ph type="body" idx="1"/>
          </p:nvPr>
        </p:nvSpPr>
        <p:spPr bwMode="auto">
          <a:xfrm>
            <a:off x="495300" y="1341438"/>
            <a:ext cx="89154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p:txBody>
      </p:sp>
      <p:sp>
        <p:nvSpPr>
          <p:cNvPr id="500742" name="Rectangle 6"/>
          <p:cNvSpPr>
            <a:spLocks noChangeArrowheads="1"/>
          </p:cNvSpPr>
          <p:nvPr userDrawn="1"/>
        </p:nvSpPr>
        <p:spPr bwMode="auto">
          <a:xfrm>
            <a:off x="4763" y="620713"/>
            <a:ext cx="9901237" cy="53975"/>
          </a:xfrm>
          <a:prstGeom prst="rect">
            <a:avLst/>
          </a:prstGeom>
          <a:gradFill rotWithShape="0">
            <a:gsLst>
              <a:gs pos="0">
                <a:srgbClr val="000099"/>
              </a:gs>
              <a:gs pos="100000">
                <a:srgbClr val="000099">
                  <a:gamma/>
                  <a:tint val="18039"/>
                  <a:invGamma/>
                </a:srgbClr>
              </a:gs>
            </a:gsLst>
            <a:lin ang="0" scaled="1"/>
          </a:gradFill>
          <a:ln w="12700">
            <a:noFill/>
            <a:miter lim="800000"/>
            <a:headEnd/>
            <a:tailEnd/>
          </a:ln>
          <a:effectLst/>
        </p:spPr>
        <p:txBody>
          <a:bodyPr wrap="none" anchor="ctr"/>
          <a:lstStyle/>
          <a:p>
            <a:pPr algn="ctr">
              <a:defRPr/>
            </a:pPr>
            <a:endParaRPr lang="ko-KR" altLang="en-US" sz="1300">
              <a:latin typeface="HY헤드라인M" pitchFamily="18" charset="-127"/>
              <a:ea typeface="HY헤드라인M" pitchFamily="18" charset="-127"/>
            </a:endParaRPr>
          </a:p>
        </p:txBody>
      </p:sp>
      <p:sp>
        <p:nvSpPr>
          <p:cNvPr id="1046" name="Text Box 22"/>
          <p:cNvSpPr txBox="1">
            <a:spLocks noChangeArrowheads="1"/>
          </p:cNvSpPr>
          <p:nvPr userDrawn="1"/>
        </p:nvSpPr>
        <p:spPr bwMode="auto">
          <a:xfrm>
            <a:off x="5294313" y="6569075"/>
            <a:ext cx="449262" cy="304800"/>
          </a:xfrm>
          <a:prstGeom prst="rect">
            <a:avLst/>
          </a:prstGeom>
          <a:noFill/>
          <a:ln w="9525">
            <a:noFill/>
            <a:miter lim="800000"/>
            <a:headEnd/>
            <a:tailEnd/>
          </a:ln>
          <a:effectLst/>
        </p:spPr>
        <p:txBody>
          <a:bodyPr wrap="none">
            <a:spAutoFit/>
          </a:bodyPr>
          <a:lstStyle/>
          <a:p>
            <a:pPr>
              <a:defRPr/>
            </a:pPr>
            <a:fld id="{4CF23231-A3AF-4A89-BC0E-DD7BB17B225B}" type="slidenum">
              <a:rPr lang="en-US" altLang="ko-KR" sz="1400">
                <a:latin typeface="HY헤드라인M" pitchFamily="18" charset="-127"/>
                <a:ea typeface="HY헤드라인M" pitchFamily="18" charset="-127"/>
              </a:rPr>
              <a:pPr>
                <a:defRPr/>
              </a:pPr>
              <a:t>‹#›</a:t>
            </a:fld>
            <a:endParaRPr lang="en-US" altLang="ko-KR" sz="1400">
              <a:latin typeface="HY헤드라인M" pitchFamily="18" charset="-127"/>
              <a:ea typeface="HY헤드라인M" pitchFamily="18" charset="-127"/>
            </a:endParaRPr>
          </a:p>
        </p:txBody>
      </p:sp>
      <p:sp>
        <p:nvSpPr>
          <p:cNvPr id="1034" name="Line 10"/>
          <p:cNvSpPr>
            <a:spLocks noChangeShapeType="1"/>
          </p:cNvSpPr>
          <p:nvPr userDrawn="1"/>
        </p:nvSpPr>
        <p:spPr bwMode="auto">
          <a:xfrm>
            <a:off x="-3175" y="6553200"/>
            <a:ext cx="9906000" cy="0"/>
          </a:xfrm>
          <a:prstGeom prst="line">
            <a:avLst/>
          </a:prstGeom>
          <a:noFill/>
          <a:ln w="3175">
            <a:solidFill>
              <a:srgbClr val="FF3300"/>
            </a:solidFill>
            <a:round/>
            <a:headEnd type="none" w="sm" len="sm"/>
            <a:tailEnd type="none" w="sm" len="sm"/>
          </a:ln>
          <a:effectLst/>
        </p:spPr>
        <p:txBody>
          <a:bodyPr wrap="none" anchor="ctr"/>
          <a:lstStyle/>
          <a:p>
            <a:pPr algn="ctr" latinLnBrk="0">
              <a:defRPr/>
            </a:pPr>
            <a:endParaRPr lang="ko-KR" altLang="en-US" sz="1200">
              <a:latin typeface="Arial" charset="0"/>
              <a:ea typeface="돋움체" pitchFamily="49" charset="-127"/>
            </a:endParaRPr>
          </a:p>
        </p:txBody>
      </p:sp>
      <p:sp>
        <p:nvSpPr>
          <p:cNvPr id="1048" name="Rectangle 24"/>
          <p:cNvSpPr>
            <a:spLocks noChangeArrowheads="1"/>
          </p:cNvSpPr>
          <p:nvPr userDrawn="1"/>
        </p:nvSpPr>
        <p:spPr bwMode="auto">
          <a:xfrm>
            <a:off x="6032500" y="0"/>
            <a:ext cx="3898900" cy="647700"/>
          </a:xfrm>
          <a:prstGeom prst="rect">
            <a:avLst/>
          </a:prstGeom>
          <a:solidFill>
            <a:srgbClr val="008000"/>
          </a:solidFill>
          <a:ln w="12700">
            <a:noFill/>
            <a:miter lim="800000"/>
            <a:headEnd/>
            <a:tailEnd/>
          </a:ln>
          <a:effectLst/>
        </p:spPr>
        <p:txBody>
          <a:bodyPr wrap="none" anchor="ctr"/>
          <a:lstStyle/>
          <a:p>
            <a:pPr marL="142875" algn="ctr">
              <a:defRPr/>
            </a:pPr>
            <a:r>
              <a:rPr lang="en-US" altLang="ko-KR" sz="2400" dirty="0">
                <a:solidFill>
                  <a:schemeClr val="bg1"/>
                </a:solidFill>
                <a:latin typeface="HY헤드라인M" pitchFamily="18" charset="-127"/>
                <a:ea typeface="HY헤드라인M" pitchFamily="18" charset="-127"/>
              </a:rPr>
              <a:t>SIT - Thinking Tools</a:t>
            </a:r>
            <a:endParaRPr lang="ko-KR" altLang="en-US" sz="2400" dirty="0">
              <a:solidFill>
                <a:schemeClr val="bg1"/>
              </a:solidFill>
              <a:latin typeface="HY헤드라인M" pitchFamily="18" charset="-127"/>
              <a:ea typeface="HY헤드라인M" pitchFamily="18" charset="-127"/>
            </a:endParaRPr>
          </a:p>
        </p:txBody>
      </p:sp>
    </p:spTree>
    <p:extLst>
      <p:ext uri="{BB962C8B-B14F-4D97-AF65-F5344CB8AC3E}">
        <p14:creationId xmlns:p14="http://schemas.microsoft.com/office/powerpoint/2010/main" val="1528601460"/>
      </p:ext>
    </p:extLst>
  </p:cSld>
  <p:clrMap bg1="lt1" tx1="dk1" bg2="lt2" tx2="dk2" accent1="accent1" accent2="accent2" accent3="accent3" accent4="accent4" accent5="accent5" accent6="accent6" hlink="hlink" folHlink="folHlink"/>
  <p:sldLayoutIdLst>
    <p:sldLayoutId id="2147483870" r:id="rId1"/>
    <p:sldLayoutId id="2147483871" r:id="rId2"/>
  </p:sldLayoutIdLst>
  <p:txStyles>
    <p:titleStyle>
      <a:lvl1pPr algn="l" rtl="0" eaLnBrk="0" fontAlgn="base" latinLnBrk="1" hangingPunct="0">
        <a:spcBef>
          <a:spcPct val="0"/>
        </a:spcBef>
        <a:spcAft>
          <a:spcPct val="0"/>
        </a:spcAft>
        <a:defRPr kumimoji="1" sz="2800">
          <a:solidFill>
            <a:schemeClr val="accent2"/>
          </a:solidFill>
          <a:latin typeface="+mj-lt"/>
          <a:ea typeface="+mj-ea"/>
          <a:cs typeface="+mj-cs"/>
        </a:defRPr>
      </a:lvl1pPr>
      <a:lvl2pPr algn="l" rtl="0" eaLnBrk="0" fontAlgn="base" latinLnBrk="1" hangingPunct="0">
        <a:spcBef>
          <a:spcPct val="0"/>
        </a:spcBef>
        <a:spcAft>
          <a:spcPct val="0"/>
        </a:spcAft>
        <a:defRPr kumimoji="1" sz="2800">
          <a:solidFill>
            <a:schemeClr val="accent2"/>
          </a:solidFill>
          <a:latin typeface="HY헤드라인M" pitchFamily="18" charset="-127"/>
          <a:ea typeface="HY헤드라인M" pitchFamily="18" charset="-127"/>
        </a:defRPr>
      </a:lvl2pPr>
      <a:lvl3pPr algn="l" rtl="0" eaLnBrk="0" fontAlgn="base" latinLnBrk="1" hangingPunct="0">
        <a:spcBef>
          <a:spcPct val="0"/>
        </a:spcBef>
        <a:spcAft>
          <a:spcPct val="0"/>
        </a:spcAft>
        <a:defRPr kumimoji="1" sz="2800">
          <a:solidFill>
            <a:schemeClr val="accent2"/>
          </a:solidFill>
          <a:latin typeface="HY헤드라인M" pitchFamily="18" charset="-127"/>
          <a:ea typeface="HY헤드라인M" pitchFamily="18" charset="-127"/>
        </a:defRPr>
      </a:lvl3pPr>
      <a:lvl4pPr algn="l" rtl="0" eaLnBrk="0" fontAlgn="base" latinLnBrk="1" hangingPunct="0">
        <a:spcBef>
          <a:spcPct val="0"/>
        </a:spcBef>
        <a:spcAft>
          <a:spcPct val="0"/>
        </a:spcAft>
        <a:defRPr kumimoji="1" sz="2800">
          <a:solidFill>
            <a:schemeClr val="accent2"/>
          </a:solidFill>
          <a:latin typeface="HY헤드라인M" pitchFamily="18" charset="-127"/>
          <a:ea typeface="HY헤드라인M" pitchFamily="18" charset="-127"/>
        </a:defRPr>
      </a:lvl4pPr>
      <a:lvl5pPr algn="l" rtl="0" eaLnBrk="0" fontAlgn="base" latinLnBrk="1" hangingPunct="0">
        <a:spcBef>
          <a:spcPct val="0"/>
        </a:spcBef>
        <a:spcAft>
          <a:spcPct val="0"/>
        </a:spcAft>
        <a:defRPr kumimoji="1" sz="2800">
          <a:solidFill>
            <a:schemeClr val="accent2"/>
          </a:solidFill>
          <a:latin typeface="HY헤드라인M" pitchFamily="18" charset="-127"/>
          <a:ea typeface="HY헤드라인M" pitchFamily="18" charset="-127"/>
        </a:defRPr>
      </a:lvl5pPr>
      <a:lvl6pPr marL="457200" algn="l" rtl="0" fontAlgn="base" latinLnBrk="1">
        <a:spcBef>
          <a:spcPct val="0"/>
        </a:spcBef>
        <a:spcAft>
          <a:spcPct val="0"/>
        </a:spcAft>
        <a:defRPr kumimoji="1" sz="2800">
          <a:solidFill>
            <a:schemeClr val="accent2"/>
          </a:solidFill>
          <a:latin typeface="HY헤드라인M" pitchFamily="18" charset="-127"/>
          <a:ea typeface="HY헤드라인M" pitchFamily="18" charset="-127"/>
        </a:defRPr>
      </a:lvl6pPr>
      <a:lvl7pPr marL="914400" algn="l" rtl="0" fontAlgn="base" latinLnBrk="1">
        <a:spcBef>
          <a:spcPct val="0"/>
        </a:spcBef>
        <a:spcAft>
          <a:spcPct val="0"/>
        </a:spcAft>
        <a:defRPr kumimoji="1" sz="2800">
          <a:solidFill>
            <a:schemeClr val="accent2"/>
          </a:solidFill>
          <a:latin typeface="HY헤드라인M" pitchFamily="18" charset="-127"/>
          <a:ea typeface="HY헤드라인M" pitchFamily="18" charset="-127"/>
        </a:defRPr>
      </a:lvl7pPr>
      <a:lvl8pPr marL="1371600" algn="l" rtl="0" fontAlgn="base" latinLnBrk="1">
        <a:spcBef>
          <a:spcPct val="0"/>
        </a:spcBef>
        <a:spcAft>
          <a:spcPct val="0"/>
        </a:spcAft>
        <a:defRPr kumimoji="1" sz="2800">
          <a:solidFill>
            <a:schemeClr val="accent2"/>
          </a:solidFill>
          <a:latin typeface="HY헤드라인M" pitchFamily="18" charset="-127"/>
          <a:ea typeface="HY헤드라인M" pitchFamily="18" charset="-127"/>
        </a:defRPr>
      </a:lvl8pPr>
      <a:lvl9pPr marL="1828800" algn="l" rtl="0" fontAlgn="base" latinLnBrk="1">
        <a:spcBef>
          <a:spcPct val="0"/>
        </a:spcBef>
        <a:spcAft>
          <a:spcPct val="0"/>
        </a:spcAft>
        <a:defRPr kumimoji="1" sz="2800">
          <a:solidFill>
            <a:schemeClr val="accent2"/>
          </a:solidFill>
          <a:latin typeface="HY헤드라인M" pitchFamily="18" charset="-127"/>
          <a:ea typeface="HY헤드라인M" pitchFamily="18" charset="-127"/>
        </a:defRPr>
      </a:lvl9pPr>
    </p:titleStyle>
    <p:bodyStyle>
      <a:lvl1pPr marL="342900" indent="-342900" algn="l" rtl="0" eaLnBrk="0" fontAlgn="base" latinLnBrk="1" hangingPunct="0">
        <a:spcBef>
          <a:spcPct val="20000"/>
        </a:spcBef>
        <a:spcAft>
          <a:spcPct val="0"/>
        </a:spcAft>
        <a:buChar char="•"/>
        <a:defRPr kumimoji="1" sz="24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kumimoji="1" sz="2800">
          <a:solidFill>
            <a:schemeClr val="tx1"/>
          </a:solidFill>
          <a:latin typeface="+mn-lt"/>
          <a:ea typeface="+mn-ea"/>
        </a:defRPr>
      </a:lvl2pPr>
      <a:lvl3pPr marL="1143000" indent="-228600" algn="l" rtl="0" eaLnBrk="0" fontAlgn="base" latinLnBrk="1" hangingPunct="0">
        <a:spcBef>
          <a:spcPct val="20000"/>
        </a:spcBef>
        <a:spcAft>
          <a:spcPct val="0"/>
        </a:spcAft>
        <a:buChar char="•"/>
        <a:defRPr kumimoji="1" sz="2400">
          <a:solidFill>
            <a:schemeClr val="tx1"/>
          </a:solidFill>
          <a:latin typeface="+mn-lt"/>
          <a:ea typeface="+mn-ea"/>
        </a:defRPr>
      </a:lvl3pPr>
      <a:lvl4pPr marL="1600200" indent="-228600" algn="l" rtl="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4pPr>
      <a:lvl5pPr marL="2057400" indent="-228600" algn="l" rtl="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5pPr>
      <a:lvl6pPr marL="25146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18"/>
          <p:cNvSpPr>
            <a:spLocks noGrp="1" noChangeArrowheads="1"/>
          </p:cNvSpPr>
          <p:nvPr>
            <p:ph type="title"/>
          </p:nvPr>
        </p:nvSpPr>
        <p:spPr bwMode="auto">
          <a:xfrm>
            <a:off x="0" y="0"/>
            <a:ext cx="8931275" cy="6207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ko-KR" altLang="en-US"/>
              <a:t>마스터 제목 스타일 편집</a:t>
            </a:r>
          </a:p>
        </p:txBody>
      </p:sp>
      <p:sp>
        <p:nvSpPr>
          <p:cNvPr id="1029" name="Rectangle 19"/>
          <p:cNvSpPr>
            <a:spLocks noGrp="1" noChangeArrowheads="1"/>
          </p:cNvSpPr>
          <p:nvPr>
            <p:ph type="body" idx="1"/>
          </p:nvPr>
        </p:nvSpPr>
        <p:spPr bwMode="auto">
          <a:xfrm>
            <a:off x="495300" y="1341438"/>
            <a:ext cx="89154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p:txBody>
      </p:sp>
      <p:sp>
        <p:nvSpPr>
          <p:cNvPr id="500742" name="Rectangle 6"/>
          <p:cNvSpPr>
            <a:spLocks noChangeArrowheads="1"/>
          </p:cNvSpPr>
          <p:nvPr userDrawn="1"/>
        </p:nvSpPr>
        <p:spPr bwMode="auto">
          <a:xfrm>
            <a:off x="4763" y="620713"/>
            <a:ext cx="9901237" cy="53975"/>
          </a:xfrm>
          <a:prstGeom prst="rect">
            <a:avLst/>
          </a:prstGeom>
          <a:gradFill rotWithShape="0">
            <a:gsLst>
              <a:gs pos="0">
                <a:srgbClr val="000099"/>
              </a:gs>
              <a:gs pos="100000">
                <a:srgbClr val="000099">
                  <a:gamma/>
                  <a:tint val="18039"/>
                  <a:invGamma/>
                </a:srgbClr>
              </a:gs>
            </a:gsLst>
            <a:lin ang="0" scaled="1"/>
          </a:gradFill>
          <a:ln w="12700">
            <a:noFill/>
            <a:miter lim="800000"/>
            <a:headEnd/>
            <a:tailEnd/>
          </a:ln>
          <a:effectLst/>
        </p:spPr>
        <p:txBody>
          <a:bodyPr wrap="none" anchor="ctr"/>
          <a:lstStyle/>
          <a:p>
            <a:pPr algn="ctr">
              <a:defRPr/>
            </a:pPr>
            <a:endParaRPr lang="ko-KR" altLang="en-US" sz="1300">
              <a:latin typeface="HY헤드라인M" pitchFamily="18" charset="-127"/>
              <a:ea typeface="HY헤드라인M" pitchFamily="18" charset="-127"/>
            </a:endParaRPr>
          </a:p>
        </p:txBody>
      </p:sp>
      <p:sp>
        <p:nvSpPr>
          <p:cNvPr id="1046" name="Text Box 22"/>
          <p:cNvSpPr txBox="1">
            <a:spLocks noChangeArrowheads="1"/>
          </p:cNvSpPr>
          <p:nvPr userDrawn="1"/>
        </p:nvSpPr>
        <p:spPr bwMode="auto">
          <a:xfrm>
            <a:off x="5294313" y="6569075"/>
            <a:ext cx="449262" cy="304800"/>
          </a:xfrm>
          <a:prstGeom prst="rect">
            <a:avLst/>
          </a:prstGeom>
          <a:noFill/>
          <a:ln w="9525">
            <a:noFill/>
            <a:miter lim="800000"/>
            <a:headEnd/>
            <a:tailEnd/>
          </a:ln>
          <a:effectLst/>
        </p:spPr>
        <p:txBody>
          <a:bodyPr wrap="none">
            <a:spAutoFit/>
          </a:bodyPr>
          <a:lstStyle/>
          <a:p>
            <a:pPr>
              <a:defRPr/>
            </a:pPr>
            <a:fld id="{4CF23231-A3AF-4A89-BC0E-DD7BB17B225B}" type="slidenum">
              <a:rPr lang="en-US" altLang="ko-KR" sz="1400">
                <a:latin typeface="HY헤드라인M" pitchFamily="18" charset="-127"/>
                <a:ea typeface="HY헤드라인M" pitchFamily="18" charset="-127"/>
              </a:rPr>
              <a:pPr>
                <a:defRPr/>
              </a:pPr>
              <a:t>‹#›</a:t>
            </a:fld>
            <a:endParaRPr lang="en-US" altLang="ko-KR" sz="1400">
              <a:latin typeface="HY헤드라인M" pitchFamily="18" charset="-127"/>
              <a:ea typeface="HY헤드라인M" pitchFamily="18" charset="-127"/>
            </a:endParaRPr>
          </a:p>
        </p:txBody>
      </p:sp>
      <p:sp>
        <p:nvSpPr>
          <p:cNvPr id="1034" name="Line 10"/>
          <p:cNvSpPr>
            <a:spLocks noChangeShapeType="1"/>
          </p:cNvSpPr>
          <p:nvPr userDrawn="1"/>
        </p:nvSpPr>
        <p:spPr bwMode="auto">
          <a:xfrm>
            <a:off x="-3175" y="6553200"/>
            <a:ext cx="9906000" cy="0"/>
          </a:xfrm>
          <a:prstGeom prst="line">
            <a:avLst/>
          </a:prstGeom>
          <a:noFill/>
          <a:ln w="3175">
            <a:solidFill>
              <a:srgbClr val="FF3300"/>
            </a:solidFill>
            <a:round/>
            <a:headEnd type="none" w="sm" len="sm"/>
            <a:tailEnd type="none" w="sm" len="sm"/>
          </a:ln>
          <a:effectLst/>
        </p:spPr>
        <p:txBody>
          <a:bodyPr wrap="none" anchor="ctr"/>
          <a:lstStyle/>
          <a:p>
            <a:pPr algn="ctr" latinLnBrk="0">
              <a:defRPr/>
            </a:pPr>
            <a:endParaRPr lang="ko-KR" altLang="en-US" sz="1200">
              <a:latin typeface="Arial" charset="0"/>
              <a:ea typeface="돋움체" pitchFamily="49" charset="-127"/>
            </a:endParaRPr>
          </a:p>
        </p:txBody>
      </p:sp>
      <p:sp>
        <p:nvSpPr>
          <p:cNvPr id="1048" name="Rectangle 24"/>
          <p:cNvSpPr>
            <a:spLocks noChangeArrowheads="1"/>
          </p:cNvSpPr>
          <p:nvPr userDrawn="1"/>
        </p:nvSpPr>
        <p:spPr bwMode="auto">
          <a:xfrm>
            <a:off x="6032500" y="0"/>
            <a:ext cx="3898900" cy="647700"/>
          </a:xfrm>
          <a:prstGeom prst="rect">
            <a:avLst/>
          </a:prstGeom>
          <a:solidFill>
            <a:srgbClr val="008000"/>
          </a:solidFill>
          <a:ln w="12700">
            <a:noFill/>
            <a:miter lim="800000"/>
            <a:headEnd/>
            <a:tailEnd/>
          </a:ln>
          <a:effectLst/>
        </p:spPr>
        <p:txBody>
          <a:bodyPr wrap="none" anchor="ctr"/>
          <a:lstStyle/>
          <a:p>
            <a:pPr marL="142875" algn="ctr">
              <a:defRPr/>
            </a:pPr>
            <a:r>
              <a:rPr lang="en-US" altLang="ko-KR" sz="2400" dirty="0">
                <a:solidFill>
                  <a:schemeClr val="bg1"/>
                </a:solidFill>
                <a:latin typeface="HY헤드라인M" pitchFamily="18" charset="-127"/>
                <a:ea typeface="HY헤드라인M" pitchFamily="18" charset="-127"/>
              </a:rPr>
              <a:t>40</a:t>
            </a:r>
            <a:r>
              <a:rPr lang="ko-KR" altLang="en-US" sz="2400" dirty="0">
                <a:solidFill>
                  <a:schemeClr val="bg1"/>
                </a:solidFill>
                <a:latin typeface="HY헤드라인M" pitchFamily="18" charset="-127"/>
                <a:ea typeface="HY헤드라인M" pitchFamily="18" charset="-127"/>
              </a:rPr>
              <a:t>가지 발명 원리</a:t>
            </a:r>
          </a:p>
        </p:txBody>
      </p:sp>
    </p:spTree>
  </p:cSld>
  <p:clrMap bg1="lt1" tx1="dk1" bg2="lt2" tx2="dk2" accent1="accent1" accent2="accent2" accent3="accent3" accent4="accent4" accent5="accent5" accent6="accent6" hlink="hlink" folHlink="folHlink"/>
  <p:sldLayoutIdLst>
    <p:sldLayoutId id="2147483854" r:id="rId1"/>
    <p:sldLayoutId id="2147483855" r:id="rId2"/>
    <p:sldLayoutId id="2147483859" r:id="rId3"/>
  </p:sldLayoutIdLst>
  <p:txStyles>
    <p:titleStyle>
      <a:lvl1pPr algn="l" rtl="0" eaLnBrk="0" fontAlgn="base" latinLnBrk="1" hangingPunct="0">
        <a:spcBef>
          <a:spcPct val="0"/>
        </a:spcBef>
        <a:spcAft>
          <a:spcPct val="0"/>
        </a:spcAft>
        <a:defRPr kumimoji="1" sz="2800">
          <a:solidFill>
            <a:schemeClr val="accent2"/>
          </a:solidFill>
          <a:latin typeface="+mj-lt"/>
          <a:ea typeface="+mj-ea"/>
          <a:cs typeface="+mj-cs"/>
        </a:defRPr>
      </a:lvl1pPr>
      <a:lvl2pPr algn="l" rtl="0" eaLnBrk="0" fontAlgn="base" latinLnBrk="1" hangingPunct="0">
        <a:spcBef>
          <a:spcPct val="0"/>
        </a:spcBef>
        <a:spcAft>
          <a:spcPct val="0"/>
        </a:spcAft>
        <a:defRPr kumimoji="1" sz="2800">
          <a:solidFill>
            <a:schemeClr val="accent2"/>
          </a:solidFill>
          <a:latin typeface="HY헤드라인M" pitchFamily="18" charset="-127"/>
          <a:ea typeface="HY헤드라인M" pitchFamily="18" charset="-127"/>
        </a:defRPr>
      </a:lvl2pPr>
      <a:lvl3pPr algn="l" rtl="0" eaLnBrk="0" fontAlgn="base" latinLnBrk="1" hangingPunct="0">
        <a:spcBef>
          <a:spcPct val="0"/>
        </a:spcBef>
        <a:spcAft>
          <a:spcPct val="0"/>
        </a:spcAft>
        <a:defRPr kumimoji="1" sz="2800">
          <a:solidFill>
            <a:schemeClr val="accent2"/>
          </a:solidFill>
          <a:latin typeface="HY헤드라인M" pitchFamily="18" charset="-127"/>
          <a:ea typeface="HY헤드라인M" pitchFamily="18" charset="-127"/>
        </a:defRPr>
      </a:lvl3pPr>
      <a:lvl4pPr algn="l" rtl="0" eaLnBrk="0" fontAlgn="base" latinLnBrk="1" hangingPunct="0">
        <a:spcBef>
          <a:spcPct val="0"/>
        </a:spcBef>
        <a:spcAft>
          <a:spcPct val="0"/>
        </a:spcAft>
        <a:defRPr kumimoji="1" sz="2800">
          <a:solidFill>
            <a:schemeClr val="accent2"/>
          </a:solidFill>
          <a:latin typeface="HY헤드라인M" pitchFamily="18" charset="-127"/>
          <a:ea typeface="HY헤드라인M" pitchFamily="18" charset="-127"/>
        </a:defRPr>
      </a:lvl4pPr>
      <a:lvl5pPr algn="l" rtl="0" eaLnBrk="0" fontAlgn="base" latinLnBrk="1" hangingPunct="0">
        <a:spcBef>
          <a:spcPct val="0"/>
        </a:spcBef>
        <a:spcAft>
          <a:spcPct val="0"/>
        </a:spcAft>
        <a:defRPr kumimoji="1" sz="2800">
          <a:solidFill>
            <a:schemeClr val="accent2"/>
          </a:solidFill>
          <a:latin typeface="HY헤드라인M" pitchFamily="18" charset="-127"/>
          <a:ea typeface="HY헤드라인M" pitchFamily="18" charset="-127"/>
        </a:defRPr>
      </a:lvl5pPr>
      <a:lvl6pPr marL="457200" algn="l" rtl="0" fontAlgn="base" latinLnBrk="1">
        <a:spcBef>
          <a:spcPct val="0"/>
        </a:spcBef>
        <a:spcAft>
          <a:spcPct val="0"/>
        </a:spcAft>
        <a:defRPr kumimoji="1" sz="2800">
          <a:solidFill>
            <a:schemeClr val="accent2"/>
          </a:solidFill>
          <a:latin typeface="HY헤드라인M" pitchFamily="18" charset="-127"/>
          <a:ea typeface="HY헤드라인M" pitchFamily="18" charset="-127"/>
        </a:defRPr>
      </a:lvl6pPr>
      <a:lvl7pPr marL="914400" algn="l" rtl="0" fontAlgn="base" latinLnBrk="1">
        <a:spcBef>
          <a:spcPct val="0"/>
        </a:spcBef>
        <a:spcAft>
          <a:spcPct val="0"/>
        </a:spcAft>
        <a:defRPr kumimoji="1" sz="2800">
          <a:solidFill>
            <a:schemeClr val="accent2"/>
          </a:solidFill>
          <a:latin typeface="HY헤드라인M" pitchFamily="18" charset="-127"/>
          <a:ea typeface="HY헤드라인M" pitchFamily="18" charset="-127"/>
        </a:defRPr>
      </a:lvl7pPr>
      <a:lvl8pPr marL="1371600" algn="l" rtl="0" fontAlgn="base" latinLnBrk="1">
        <a:spcBef>
          <a:spcPct val="0"/>
        </a:spcBef>
        <a:spcAft>
          <a:spcPct val="0"/>
        </a:spcAft>
        <a:defRPr kumimoji="1" sz="2800">
          <a:solidFill>
            <a:schemeClr val="accent2"/>
          </a:solidFill>
          <a:latin typeface="HY헤드라인M" pitchFamily="18" charset="-127"/>
          <a:ea typeface="HY헤드라인M" pitchFamily="18" charset="-127"/>
        </a:defRPr>
      </a:lvl8pPr>
      <a:lvl9pPr marL="1828800" algn="l" rtl="0" fontAlgn="base" latinLnBrk="1">
        <a:spcBef>
          <a:spcPct val="0"/>
        </a:spcBef>
        <a:spcAft>
          <a:spcPct val="0"/>
        </a:spcAft>
        <a:defRPr kumimoji="1" sz="2800">
          <a:solidFill>
            <a:schemeClr val="accent2"/>
          </a:solidFill>
          <a:latin typeface="HY헤드라인M" pitchFamily="18" charset="-127"/>
          <a:ea typeface="HY헤드라인M" pitchFamily="18" charset="-127"/>
        </a:defRPr>
      </a:lvl9pPr>
    </p:titleStyle>
    <p:bodyStyle>
      <a:lvl1pPr marL="342900" indent="-342900" algn="l" rtl="0" eaLnBrk="0" fontAlgn="base" latinLnBrk="1" hangingPunct="0">
        <a:spcBef>
          <a:spcPct val="20000"/>
        </a:spcBef>
        <a:spcAft>
          <a:spcPct val="0"/>
        </a:spcAft>
        <a:buChar char="•"/>
        <a:defRPr kumimoji="1" sz="24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kumimoji="1" sz="2800">
          <a:solidFill>
            <a:schemeClr val="tx1"/>
          </a:solidFill>
          <a:latin typeface="+mn-lt"/>
          <a:ea typeface="+mn-ea"/>
        </a:defRPr>
      </a:lvl2pPr>
      <a:lvl3pPr marL="1143000" indent="-228600" algn="l" rtl="0" eaLnBrk="0" fontAlgn="base" latinLnBrk="1" hangingPunct="0">
        <a:spcBef>
          <a:spcPct val="20000"/>
        </a:spcBef>
        <a:spcAft>
          <a:spcPct val="0"/>
        </a:spcAft>
        <a:buChar char="•"/>
        <a:defRPr kumimoji="1" sz="2400">
          <a:solidFill>
            <a:schemeClr val="tx1"/>
          </a:solidFill>
          <a:latin typeface="+mn-lt"/>
          <a:ea typeface="+mn-ea"/>
        </a:defRPr>
      </a:lvl3pPr>
      <a:lvl4pPr marL="1600200" indent="-228600" algn="l" rtl="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4pPr>
      <a:lvl5pPr marL="2057400" indent="-228600" algn="l" rtl="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5pPr>
      <a:lvl6pPr marL="25146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wonil@knu.ac.kr"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5.xml"/><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5.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image" Target="../media/image23.jpeg"/><Relationship Id="rId1" Type="http://schemas.openxmlformats.org/officeDocument/2006/relationships/slideLayout" Target="../slideLayouts/slideLayout5.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9" Type="http://schemas.openxmlformats.org/officeDocument/2006/relationships/image" Target="../media/image30.jpe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3.png"/><Relationship Id="rId4" Type="http://schemas.openxmlformats.org/officeDocument/2006/relationships/image" Target="../media/image2.wmf"/></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74.png"/><Relationship Id="rId7" Type="http://schemas.openxmlformats.org/officeDocument/2006/relationships/image" Target="../media/image78.jpeg"/><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 Id="rId9" Type="http://schemas.openxmlformats.org/officeDocument/2006/relationships/image" Target="../media/image80.png"/></Relationships>
</file>

<file path=ppt/slides/_rels/slide6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jpeg"/><Relationship Id="rId7" Type="http://schemas.openxmlformats.org/officeDocument/2006/relationships/image" Target="../media/image86.jpeg"/><Relationship Id="rId2" Type="http://schemas.openxmlformats.org/officeDocument/2006/relationships/image" Target="../media/image81.jpe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jpeg"/></Relationships>
</file>

<file path=ppt/slides/_rels/slide69.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jpe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jpeg"/><Relationship Id="rId5" Type="http://schemas.openxmlformats.org/officeDocument/2006/relationships/image" Target="../media/image98.jpeg"/><Relationship Id="rId4" Type="http://schemas.openxmlformats.org/officeDocument/2006/relationships/image" Target="../media/image97.gif"/></Relationships>
</file>

<file path=ppt/slides/_rels/slide71.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102.jpeg"/><Relationship Id="rId7" Type="http://schemas.openxmlformats.org/officeDocument/2006/relationships/image" Target="../media/image106.jpe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jpeg"/><Relationship Id="rId4" Type="http://schemas.openxmlformats.org/officeDocument/2006/relationships/image" Target="../media/image103.jpeg"/></Relationships>
</file>

<file path=ppt/slides/_rels/slide72.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5.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560388" y="836613"/>
            <a:ext cx="8916987" cy="5213735"/>
          </a:xfrm>
          <a:prstGeom prst="rect">
            <a:avLst/>
          </a:prstGeom>
          <a:noFill/>
          <a:ln w="9525" algn="ctr">
            <a:noFill/>
            <a:miter lim="800000"/>
            <a:headEnd/>
            <a:tailEnd/>
          </a:ln>
        </p:spPr>
        <p:txBody>
          <a:bodyPr>
            <a:spAutoFit/>
          </a:bodyPr>
          <a:lstStyle/>
          <a:p>
            <a:pPr marL="342900" indent="-342900" algn="l" latinLnBrk="0">
              <a:lnSpc>
                <a:spcPct val="80000"/>
              </a:lnSpc>
              <a:spcAft>
                <a:spcPct val="0"/>
              </a:spcAft>
              <a:buClr>
                <a:schemeClr val="accent2"/>
              </a:buClr>
              <a:buFontTx/>
              <a:buNone/>
            </a:pPr>
            <a:r>
              <a:rPr lang="ko-KR" altLang="en-US" sz="2800" dirty="0">
                <a:solidFill>
                  <a:srgbClr val="FFFF66"/>
                </a:solidFill>
                <a:latin typeface="HY견고딕" pitchFamily="18" charset="-127"/>
                <a:ea typeface="HY견고딕" pitchFamily="18" charset="-127"/>
              </a:rPr>
              <a:t>     </a:t>
            </a:r>
            <a:endParaRPr lang="ko-KR" altLang="en-US" sz="4400" dirty="0">
              <a:solidFill>
                <a:srgbClr val="FFFF66"/>
              </a:solidFill>
              <a:latin typeface="HY견고딕" pitchFamily="18" charset="-127"/>
              <a:ea typeface="HY견고딕" pitchFamily="18" charset="-127"/>
            </a:endParaRPr>
          </a:p>
          <a:p>
            <a:pPr marL="342900" indent="-342900" algn="l" latinLnBrk="0">
              <a:spcBef>
                <a:spcPct val="0"/>
              </a:spcBef>
              <a:spcAft>
                <a:spcPct val="0"/>
              </a:spcAft>
              <a:buFontTx/>
              <a:buNone/>
            </a:pPr>
            <a:r>
              <a:rPr lang="ko-KR" altLang="en-US" b="1" dirty="0">
                <a:solidFill>
                  <a:srgbClr val="FFFF00"/>
                </a:solidFill>
                <a:latin typeface="Arial" charset="0"/>
                <a:ea typeface="HY헤드라인M" pitchFamily="18" charset="-127"/>
              </a:rPr>
              <a:t>「</a:t>
            </a:r>
            <a:r>
              <a:rPr lang="ko-KR" altLang="en-US" dirty="0">
                <a:solidFill>
                  <a:srgbClr val="FFFF00"/>
                </a:solidFill>
                <a:latin typeface="바탕" pitchFamily="18" charset="-127"/>
                <a:ea typeface="HY헤드라인M" pitchFamily="18" charset="-127"/>
              </a:rPr>
              <a:t>기초창의공학설계</a:t>
            </a:r>
            <a:r>
              <a:rPr lang="ko-KR" altLang="en-US" b="1" dirty="0">
                <a:solidFill>
                  <a:srgbClr val="FFFF00"/>
                </a:solidFill>
                <a:latin typeface="HY헤드라인M" pitchFamily="18" charset="-127"/>
                <a:ea typeface="HY헤드라인M" pitchFamily="18" charset="-127"/>
              </a:rPr>
              <a:t>」</a:t>
            </a:r>
            <a:endParaRPr lang="ko-KR" altLang="en-US" sz="4400" dirty="0">
              <a:solidFill>
                <a:srgbClr val="FFFF00"/>
              </a:solidFill>
              <a:latin typeface="HY견고딕" pitchFamily="18" charset="-127"/>
              <a:ea typeface="HY견고딕" pitchFamily="18" charset="-127"/>
            </a:endParaRPr>
          </a:p>
          <a:p>
            <a:pPr marL="342900" indent="-342900" algn="l" latinLnBrk="0">
              <a:lnSpc>
                <a:spcPct val="110000"/>
              </a:lnSpc>
              <a:spcAft>
                <a:spcPct val="0"/>
              </a:spcAft>
              <a:buClr>
                <a:schemeClr val="accent2"/>
              </a:buClr>
              <a:buFontTx/>
              <a:buNone/>
            </a:pPr>
            <a:r>
              <a:rPr lang="ko-KR" altLang="en-US" sz="3600" dirty="0">
                <a:solidFill>
                  <a:srgbClr val="FFFF66"/>
                </a:solidFill>
                <a:latin typeface="HY헤드라인M" pitchFamily="18" charset="-127"/>
                <a:ea typeface="HY헤드라인M" pitchFamily="18" charset="-127"/>
              </a:rPr>
              <a:t>       </a:t>
            </a:r>
            <a:r>
              <a:rPr lang="en-US" altLang="ko-KR" sz="3600" dirty="0">
                <a:solidFill>
                  <a:srgbClr val="FFFF66"/>
                </a:solidFill>
                <a:latin typeface="HY헤드라인M" pitchFamily="18" charset="-127"/>
                <a:ea typeface="HY헤드라인M" pitchFamily="18" charset="-127"/>
              </a:rPr>
              <a:t>TRIZ 40</a:t>
            </a:r>
            <a:r>
              <a:rPr lang="ko-KR" altLang="en-US" sz="3600" dirty="0">
                <a:solidFill>
                  <a:srgbClr val="FFFF66"/>
                </a:solidFill>
                <a:latin typeface="HY헤드라인M" pitchFamily="18" charset="-127"/>
                <a:ea typeface="HY헤드라인M" pitchFamily="18" charset="-127"/>
              </a:rPr>
              <a:t>가지 발명원리 </a:t>
            </a:r>
            <a:endParaRPr lang="en-US" altLang="ko-KR" sz="3600" dirty="0">
              <a:solidFill>
                <a:srgbClr val="FFFF66"/>
              </a:solidFill>
              <a:latin typeface="HY헤드라인M" pitchFamily="18" charset="-127"/>
              <a:ea typeface="HY헤드라인M" pitchFamily="18" charset="-127"/>
            </a:endParaRPr>
          </a:p>
          <a:p>
            <a:pPr marL="342900" indent="-342900" algn="l" latinLnBrk="0">
              <a:lnSpc>
                <a:spcPct val="110000"/>
              </a:lnSpc>
              <a:spcAft>
                <a:spcPct val="0"/>
              </a:spcAft>
              <a:buClr>
                <a:schemeClr val="accent2"/>
              </a:buClr>
              <a:buFontTx/>
              <a:buNone/>
            </a:pPr>
            <a:r>
              <a:rPr lang="en-US" altLang="ko-KR" sz="3600" dirty="0">
                <a:solidFill>
                  <a:srgbClr val="FFFF66"/>
                </a:solidFill>
                <a:latin typeface="HY헤드라인M" pitchFamily="18" charset="-127"/>
                <a:ea typeface="HY헤드라인M" pitchFamily="18" charset="-127"/>
              </a:rPr>
              <a:t>          &amp; SIT 5</a:t>
            </a:r>
            <a:r>
              <a:rPr lang="ko-KR" altLang="en-US" sz="3600" dirty="0">
                <a:solidFill>
                  <a:srgbClr val="FFFF66"/>
                </a:solidFill>
                <a:latin typeface="HY헤드라인M" pitchFamily="18" charset="-127"/>
                <a:ea typeface="HY헤드라인M" pitchFamily="18" charset="-127"/>
              </a:rPr>
              <a:t>가지 사고도구 </a:t>
            </a:r>
            <a:endParaRPr lang="en-US" altLang="ko-KR" sz="2400" dirty="0">
              <a:solidFill>
                <a:srgbClr val="FFFF66"/>
              </a:solidFill>
              <a:latin typeface="HY견고딕" pitchFamily="18" charset="-127"/>
              <a:ea typeface="HY견고딕" pitchFamily="18" charset="-127"/>
            </a:endParaRPr>
          </a:p>
          <a:p>
            <a:pPr marL="342900" indent="-342900" algn="ctr" latinLnBrk="0">
              <a:spcAft>
                <a:spcPct val="0"/>
              </a:spcAft>
              <a:buClr>
                <a:schemeClr val="accent2"/>
              </a:buClr>
              <a:buFontTx/>
              <a:buNone/>
            </a:pPr>
            <a:endParaRPr lang="en-US" altLang="ko-KR" sz="2400" dirty="0">
              <a:solidFill>
                <a:srgbClr val="FFFF66"/>
              </a:solidFill>
              <a:latin typeface="HY견고딕" pitchFamily="18" charset="-127"/>
              <a:ea typeface="HY견고딕" pitchFamily="18" charset="-127"/>
            </a:endParaRPr>
          </a:p>
          <a:p>
            <a:pPr marL="342900" indent="-342900" algn="ctr" latinLnBrk="0">
              <a:lnSpc>
                <a:spcPct val="120000"/>
              </a:lnSpc>
              <a:spcAft>
                <a:spcPct val="0"/>
              </a:spcAft>
              <a:buClr>
                <a:schemeClr val="accent2"/>
              </a:buClr>
              <a:buFontTx/>
              <a:buNone/>
            </a:pPr>
            <a:endParaRPr lang="en-US" altLang="ko-KR" sz="2400" dirty="0">
              <a:solidFill>
                <a:srgbClr val="FFFF66"/>
              </a:solidFill>
              <a:latin typeface="HY견고딕" pitchFamily="18" charset="-127"/>
              <a:ea typeface="HY견고딕" pitchFamily="18" charset="-127"/>
            </a:endParaRPr>
          </a:p>
          <a:p>
            <a:pPr marL="342900" indent="-342900" algn="ctr" latinLnBrk="0">
              <a:lnSpc>
                <a:spcPct val="120000"/>
              </a:lnSpc>
              <a:spcAft>
                <a:spcPct val="0"/>
              </a:spcAft>
              <a:buClr>
                <a:schemeClr val="accent2"/>
              </a:buClr>
              <a:buFontTx/>
              <a:buNone/>
            </a:pPr>
            <a:endParaRPr lang="en-US" altLang="ko-KR" sz="1800" dirty="0">
              <a:solidFill>
                <a:srgbClr val="FFFF66"/>
              </a:solidFill>
              <a:latin typeface="HY헤드라인M" pitchFamily="18" charset="-127"/>
              <a:ea typeface="HY헤드라인M" pitchFamily="18" charset="-127"/>
            </a:endParaRPr>
          </a:p>
          <a:p>
            <a:pPr marL="342900" indent="-342900" algn="ctr" latinLnBrk="0">
              <a:lnSpc>
                <a:spcPct val="120000"/>
              </a:lnSpc>
              <a:spcAft>
                <a:spcPct val="0"/>
              </a:spcAft>
              <a:buClr>
                <a:schemeClr val="accent2"/>
              </a:buClr>
              <a:buFontTx/>
              <a:buNone/>
            </a:pPr>
            <a:endParaRPr lang="en-US" altLang="ko-KR" sz="1800" dirty="0">
              <a:solidFill>
                <a:srgbClr val="FFFF66"/>
              </a:solidFill>
              <a:latin typeface="HY헤드라인M" pitchFamily="18" charset="-127"/>
              <a:ea typeface="HY헤드라인M" pitchFamily="18" charset="-127"/>
            </a:endParaRPr>
          </a:p>
          <a:p>
            <a:pPr marL="342900" indent="-342900" algn="ctr" latinLnBrk="0">
              <a:lnSpc>
                <a:spcPct val="120000"/>
              </a:lnSpc>
              <a:spcAft>
                <a:spcPct val="0"/>
              </a:spcAft>
              <a:buClr>
                <a:schemeClr val="accent2"/>
              </a:buClr>
              <a:buFontTx/>
              <a:buNone/>
            </a:pPr>
            <a:endParaRPr lang="en-US" altLang="ko-KR" sz="1800" dirty="0">
              <a:solidFill>
                <a:srgbClr val="FFFF66"/>
              </a:solidFill>
              <a:latin typeface="HY헤드라인M" pitchFamily="18" charset="-127"/>
              <a:ea typeface="HY헤드라인M" pitchFamily="18" charset="-127"/>
            </a:endParaRPr>
          </a:p>
          <a:p>
            <a:pPr marL="342900" indent="-342900" algn="ctr" latinLnBrk="0">
              <a:lnSpc>
                <a:spcPct val="120000"/>
              </a:lnSpc>
              <a:spcAft>
                <a:spcPct val="0"/>
              </a:spcAft>
              <a:buClr>
                <a:schemeClr val="accent2"/>
              </a:buClr>
              <a:buFontTx/>
              <a:buNone/>
            </a:pPr>
            <a:r>
              <a:rPr lang="ko-KR" altLang="en-US" sz="1800" dirty="0">
                <a:solidFill>
                  <a:srgbClr val="FFFF66"/>
                </a:solidFill>
                <a:latin typeface="HY헤드라인M" pitchFamily="18" charset="-127"/>
                <a:ea typeface="HY헤드라인M" pitchFamily="18" charset="-127"/>
              </a:rPr>
              <a:t>담당 교수 </a:t>
            </a:r>
            <a:r>
              <a:rPr lang="en-US" altLang="ko-KR" sz="1800" dirty="0">
                <a:solidFill>
                  <a:srgbClr val="FFFF66"/>
                </a:solidFill>
                <a:latin typeface="HY헤드라인M" pitchFamily="18" charset="-127"/>
                <a:ea typeface="HY헤드라인M" pitchFamily="18" charset="-127"/>
              </a:rPr>
              <a:t>: </a:t>
            </a:r>
            <a:r>
              <a:rPr lang="ko-KR" altLang="en-US" sz="1800" dirty="0">
                <a:solidFill>
                  <a:srgbClr val="FFFF66"/>
                </a:solidFill>
                <a:latin typeface="HY헤드라인M" pitchFamily="18" charset="-127"/>
                <a:ea typeface="HY헤드라인M" pitchFamily="18" charset="-127"/>
              </a:rPr>
              <a:t>김재수 </a:t>
            </a:r>
            <a:r>
              <a:rPr lang="en-US" altLang="ko-KR" sz="1800" dirty="0">
                <a:solidFill>
                  <a:srgbClr val="FFFF66"/>
                </a:solidFill>
                <a:latin typeface="HY헤드라인M" pitchFamily="18" charset="-127"/>
                <a:ea typeface="HY헤드라인M" pitchFamily="18" charset="-127"/>
                <a:hlinkClick r:id="rId4"/>
              </a:rPr>
              <a:t>kjs@knu.ac.kr</a:t>
            </a:r>
            <a:endParaRPr lang="en-US" altLang="ko-KR" sz="1800" dirty="0">
              <a:solidFill>
                <a:srgbClr val="FFFF66"/>
              </a:solidFill>
              <a:latin typeface="HY헤드라인M" pitchFamily="18" charset="-127"/>
              <a:ea typeface="HY헤드라인M" pitchFamily="18" charset="-127"/>
            </a:endParaRPr>
          </a:p>
          <a:p>
            <a:pPr marL="342900" indent="-342900" algn="ctr" latinLnBrk="0">
              <a:lnSpc>
                <a:spcPct val="120000"/>
              </a:lnSpc>
              <a:spcAft>
                <a:spcPct val="0"/>
              </a:spcAft>
              <a:buClr>
                <a:schemeClr val="accent2"/>
              </a:buClr>
              <a:buFontTx/>
              <a:buNone/>
            </a:pPr>
            <a:endParaRPr lang="ko-KR" altLang="en-US" sz="2400" dirty="0">
              <a:solidFill>
                <a:srgbClr val="FFFF66"/>
              </a:solidFill>
              <a:latin typeface="HY헤드라인M" pitchFamily="18" charset="-127"/>
              <a:ea typeface="HY헤드라인M" pitchFamily="18" charset="-127"/>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342300" y="908720"/>
            <a:ext cx="9219212" cy="1800225"/>
          </a:xfrm>
          <a:prstGeom prst="rect">
            <a:avLst/>
          </a:prstGeom>
        </p:spPr>
        <p:txBody>
          <a:bodyPr/>
          <a:lstStyle>
            <a:lvl1pPr marL="342900" indent="-342900" algn="l" rtl="0" eaLnBrk="0" fontAlgn="base" latinLnBrk="1" hangingPunct="0">
              <a:spcBef>
                <a:spcPct val="20000"/>
              </a:spcBef>
              <a:spcAft>
                <a:spcPct val="0"/>
              </a:spcAft>
              <a:buChar char="•"/>
              <a:defRPr kumimoji="1" sz="24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kumimoji="1" sz="2800">
                <a:solidFill>
                  <a:schemeClr val="tx1"/>
                </a:solidFill>
                <a:latin typeface="+mn-lt"/>
                <a:ea typeface="+mn-ea"/>
              </a:defRPr>
            </a:lvl2pPr>
            <a:lvl3pPr marL="1143000" indent="-228600" algn="l" rtl="0" eaLnBrk="0" fontAlgn="base" latinLnBrk="1" hangingPunct="0">
              <a:spcBef>
                <a:spcPct val="20000"/>
              </a:spcBef>
              <a:spcAft>
                <a:spcPct val="0"/>
              </a:spcAft>
              <a:buChar char="•"/>
              <a:defRPr kumimoji="1" sz="2400">
                <a:solidFill>
                  <a:schemeClr val="tx1"/>
                </a:solidFill>
                <a:latin typeface="+mn-lt"/>
                <a:ea typeface="+mn-ea"/>
              </a:defRPr>
            </a:lvl3pPr>
            <a:lvl4pPr marL="1600200" indent="-228600" algn="l" rtl="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4pPr>
            <a:lvl5pPr marL="2057400" indent="-228600" algn="l" rtl="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5pPr>
            <a:lvl6pPr marL="25146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9pPr>
          </a:lstStyle>
          <a:p>
            <a:pPr>
              <a:buFont typeface="Wingdings" panose="05000000000000000000" pitchFamily="2" charset="2"/>
              <a:buChar char="l"/>
            </a:pPr>
            <a:r>
              <a:rPr lang="ko-KR" altLang="en-US" kern="0" dirty="0">
                <a:solidFill>
                  <a:schemeClr val="bg2"/>
                </a:solidFill>
                <a:latin typeface="휴먼둥근헤드라인" pitchFamily="18" charset="-127"/>
                <a:ea typeface="휴먼둥근헤드라인" pitchFamily="18" charset="-127"/>
              </a:rPr>
              <a:t>기술적 모순 </a:t>
            </a:r>
            <a:r>
              <a:rPr lang="en-US" altLang="ko-KR" kern="0" dirty="0">
                <a:solidFill>
                  <a:schemeClr val="bg2"/>
                </a:solidFill>
                <a:latin typeface="휴먼둥근헤드라인" pitchFamily="18" charset="-127"/>
                <a:ea typeface="휴먼둥근헤드라인" pitchFamily="18" charset="-127"/>
              </a:rPr>
              <a:t>: </a:t>
            </a:r>
            <a:r>
              <a:rPr lang="ko-KR" altLang="en-US" kern="0" dirty="0">
                <a:solidFill>
                  <a:schemeClr val="bg2"/>
                </a:solidFill>
                <a:latin typeface="휴먼둥근헤드라인" pitchFamily="18" charset="-127"/>
                <a:ea typeface="휴먼둥근헤드라인" pitchFamily="18" charset="-127"/>
              </a:rPr>
              <a:t>임진왜란 때 일본군이 사용한 화승총</a:t>
            </a:r>
            <a:endParaRPr lang="en-US" altLang="ko-KR" kern="0" dirty="0">
              <a:solidFill>
                <a:schemeClr val="bg2"/>
              </a:solidFill>
              <a:latin typeface="휴먼둥근헤드라인" pitchFamily="18" charset="-127"/>
              <a:ea typeface="휴먼둥근헤드라인" pitchFamily="18" charset="-127"/>
            </a:endParaRPr>
          </a:p>
          <a:p>
            <a:pPr lvl="1">
              <a:buFont typeface="Wingdings" panose="05000000000000000000" pitchFamily="2" charset="2"/>
              <a:buChar char="ü"/>
            </a:pPr>
            <a:r>
              <a:rPr lang="ko-KR" altLang="en-US" sz="2000" b="1" kern="0" dirty="0">
                <a:latin typeface="돋움" panose="020B0600000101010101" pitchFamily="50" charset="-127"/>
                <a:ea typeface="돋움" panose="020B0600000101010101" pitchFamily="50" charset="-127"/>
              </a:rPr>
              <a:t>발사 후 재장전시간을 줄이기 위해 총신의 길이가 짧아야 하지만</a:t>
            </a:r>
            <a:r>
              <a:rPr lang="en-US" altLang="ko-KR" sz="2000" b="1" kern="0" dirty="0">
                <a:latin typeface="돋움" panose="020B0600000101010101" pitchFamily="50" charset="-127"/>
                <a:ea typeface="돋움" panose="020B0600000101010101" pitchFamily="50" charset="-127"/>
              </a:rPr>
              <a:t>, </a:t>
            </a:r>
          </a:p>
          <a:p>
            <a:pPr lvl="1">
              <a:buFont typeface="Wingdings" panose="05000000000000000000" pitchFamily="2" charset="2"/>
              <a:buChar char="ü"/>
            </a:pPr>
            <a:r>
              <a:rPr lang="ko-KR" altLang="en-US" sz="2000" b="1" kern="0" dirty="0">
                <a:latin typeface="돋움" panose="020B0600000101010101" pitchFamily="50" charset="-127"/>
                <a:ea typeface="돋움" panose="020B0600000101010101" pitchFamily="50" charset="-127"/>
              </a:rPr>
              <a:t>사격의 정확도를 위해서는 총신의 길이가 길어야 하는 모순이 있다</a:t>
            </a:r>
            <a:r>
              <a:rPr lang="en-US" altLang="ko-KR" sz="2000" b="1" kern="0" dirty="0">
                <a:latin typeface="돋움" panose="020B0600000101010101" pitchFamily="50" charset="-127"/>
                <a:ea typeface="돋움" panose="020B0600000101010101" pitchFamily="50" charset="-127"/>
              </a:rPr>
              <a:t>.</a:t>
            </a:r>
          </a:p>
          <a:p>
            <a:pPr>
              <a:buFont typeface="Wingdings" panose="05000000000000000000" pitchFamily="2" charset="2"/>
              <a:buChar char="l"/>
            </a:pPr>
            <a:r>
              <a:rPr lang="ko-KR" altLang="en-US" kern="0" dirty="0">
                <a:solidFill>
                  <a:schemeClr val="bg2"/>
                </a:solidFill>
                <a:latin typeface="휴먼둥근헤드라인" pitchFamily="18" charset="-127"/>
                <a:ea typeface="휴먼둥근헤드라인" pitchFamily="18" charset="-127"/>
              </a:rPr>
              <a:t>해결책 </a:t>
            </a:r>
            <a:r>
              <a:rPr lang="en-US" altLang="ko-KR" kern="0" dirty="0">
                <a:solidFill>
                  <a:schemeClr val="bg2"/>
                </a:solidFill>
                <a:latin typeface="휴먼둥근헤드라인" pitchFamily="18" charset="-127"/>
                <a:ea typeface="휴먼둥근헤드라인" pitchFamily="18" charset="-127"/>
              </a:rPr>
              <a:t>:</a:t>
            </a:r>
            <a:endParaRPr lang="ko-KR" altLang="en-US" kern="0" dirty="0">
              <a:solidFill>
                <a:schemeClr val="bg2"/>
              </a:solidFill>
              <a:latin typeface="휴먼둥근헤드라인" pitchFamily="18" charset="-127"/>
              <a:ea typeface="휴먼둥근헤드라인" pitchFamily="18" charset="-127"/>
            </a:endParaRPr>
          </a:p>
          <a:p>
            <a:pPr lvl="1">
              <a:buFont typeface="Wingdings" panose="05000000000000000000" pitchFamily="2" charset="2"/>
              <a:buChar char="ü"/>
            </a:pPr>
            <a:r>
              <a:rPr lang="ko-KR" altLang="en-US" sz="2000" b="1" dirty="0">
                <a:latin typeface="돋움" panose="020B0600000101010101" pitchFamily="50" charset="-127"/>
                <a:ea typeface="돋움" panose="020B0600000101010101" pitchFamily="50" charset="-127"/>
              </a:rPr>
              <a:t>앞에서 장전하는 방식이 아닌 총알과 화약을 뒤에서 장전하는 것으로 모순을 극복</a:t>
            </a:r>
            <a:r>
              <a:rPr lang="en-US" altLang="ko-KR" sz="2000" b="1" dirty="0">
                <a:latin typeface="돋움" panose="020B0600000101010101" pitchFamily="50" charset="-127"/>
                <a:ea typeface="돋움" panose="020B0600000101010101" pitchFamily="50" charset="-127"/>
              </a:rPr>
              <a:t>!</a:t>
            </a:r>
          </a:p>
          <a:p>
            <a:pPr lvl="1">
              <a:buFont typeface="Wingdings" panose="05000000000000000000" pitchFamily="2" charset="2"/>
              <a:buChar char="ü"/>
            </a:pPr>
            <a:endParaRPr lang="en-US" altLang="ko-KR" sz="1800" b="1" kern="0" dirty="0">
              <a:latin typeface="돋움" panose="020B0600000101010101" pitchFamily="50" charset="-127"/>
              <a:ea typeface="돋움" panose="020B0600000101010101" pitchFamily="50" charset="-127"/>
            </a:endParaRPr>
          </a:p>
        </p:txBody>
      </p:sp>
      <p:pic>
        <p:nvPicPr>
          <p:cNvPr id="5" name="Picture 5" descr="e0014726_1104239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4808" y="3284984"/>
            <a:ext cx="5040560" cy="3147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2"/>
          <p:cNvSpPr txBox="1">
            <a:spLocks noGrp="1" noChangeArrowheads="1"/>
          </p:cNvSpPr>
          <p:nvPr>
            <p:ph type="title"/>
          </p:nvPr>
        </p:nvSpPr>
        <p:spPr bwMode="auto">
          <a:xfrm>
            <a:off x="0" y="17969"/>
            <a:ext cx="8931275" cy="584775"/>
          </a:xfrm>
          <a:prstGeom prst="rect">
            <a:avLst/>
          </a:prstGeom>
          <a:noFill/>
          <a:ln w="9525">
            <a:noFill/>
            <a:miter lim="800000"/>
            <a:headEnd/>
            <a:tailEnd/>
          </a:ln>
          <a:effectLst/>
        </p:spPr>
        <p:txBody>
          <a:bodyPr>
            <a:spAutoFit/>
          </a:bodyPr>
          <a:lstStyle/>
          <a:p>
            <a:pPr>
              <a:defRPr/>
            </a:pPr>
            <a:r>
              <a:rPr lang="en-US" altLang="ko-KR" sz="3200" dirty="0">
                <a:latin typeface="HY견고딕" panose="02030600000101010101" pitchFamily="18" charset="-127"/>
                <a:ea typeface="HY견고딕" panose="02030600000101010101" pitchFamily="18" charset="-127"/>
              </a:rPr>
              <a:t>TRIZ </a:t>
            </a:r>
            <a:r>
              <a:rPr lang="ko-KR" altLang="en-US"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의 기본 개념</a:t>
            </a:r>
            <a:r>
              <a:rPr lang="en-US" altLang="ko-KR"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(1) - </a:t>
            </a:r>
            <a:r>
              <a:rPr lang="ko-KR" altLang="en-US"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모순</a:t>
            </a:r>
          </a:p>
        </p:txBody>
      </p:sp>
    </p:spTree>
    <p:extLst>
      <p:ext uri="{BB962C8B-B14F-4D97-AF65-F5344CB8AC3E}">
        <p14:creationId xmlns:p14="http://schemas.microsoft.com/office/powerpoint/2010/main" val="397397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344488" y="836712"/>
            <a:ext cx="9361040" cy="1800225"/>
          </a:xfrm>
          <a:prstGeom prst="rect">
            <a:avLst/>
          </a:prstGeom>
        </p:spPr>
        <p:txBody>
          <a:bodyPr/>
          <a:lstStyle>
            <a:lvl1pPr marL="342900" indent="-342900" algn="l" rtl="0" eaLnBrk="0" fontAlgn="base" latinLnBrk="1" hangingPunct="0">
              <a:spcBef>
                <a:spcPct val="20000"/>
              </a:spcBef>
              <a:spcAft>
                <a:spcPct val="0"/>
              </a:spcAft>
              <a:buChar char="•"/>
              <a:defRPr kumimoji="1" sz="24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kumimoji="1" sz="2800">
                <a:solidFill>
                  <a:schemeClr val="tx1"/>
                </a:solidFill>
                <a:latin typeface="+mn-lt"/>
                <a:ea typeface="+mn-ea"/>
              </a:defRPr>
            </a:lvl2pPr>
            <a:lvl3pPr marL="1143000" indent="-228600" algn="l" rtl="0" eaLnBrk="0" fontAlgn="base" latinLnBrk="1" hangingPunct="0">
              <a:spcBef>
                <a:spcPct val="20000"/>
              </a:spcBef>
              <a:spcAft>
                <a:spcPct val="0"/>
              </a:spcAft>
              <a:buChar char="•"/>
              <a:defRPr kumimoji="1" sz="2400">
                <a:solidFill>
                  <a:schemeClr val="tx1"/>
                </a:solidFill>
                <a:latin typeface="+mn-lt"/>
                <a:ea typeface="+mn-ea"/>
              </a:defRPr>
            </a:lvl3pPr>
            <a:lvl4pPr marL="1600200" indent="-228600" algn="l" rtl="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4pPr>
            <a:lvl5pPr marL="2057400" indent="-228600" algn="l" rtl="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5pPr>
            <a:lvl6pPr marL="25146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9pPr>
          </a:lstStyle>
          <a:p>
            <a:pPr>
              <a:buFont typeface="Wingdings" panose="05000000000000000000" pitchFamily="2" charset="2"/>
              <a:buChar char="l"/>
            </a:pPr>
            <a:r>
              <a:rPr lang="ko-KR" altLang="en-US" kern="0" dirty="0">
                <a:solidFill>
                  <a:schemeClr val="bg2"/>
                </a:solidFill>
                <a:latin typeface="휴먼둥근헤드라인" pitchFamily="18" charset="-127"/>
                <a:ea typeface="휴먼둥근헤드라인" pitchFamily="18" charset="-127"/>
              </a:rPr>
              <a:t>기술적 </a:t>
            </a:r>
            <a:r>
              <a:rPr lang="ko-KR" altLang="en-US" dirty="0">
                <a:solidFill>
                  <a:schemeClr val="bg2"/>
                </a:solidFill>
                <a:latin typeface="휴먼둥근헤드라인" pitchFamily="18" charset="-127"/>
                <a:ea typeface="휴먼둥근헤드라인" pitchFamily="18" charset="-127"/>
              </a:rPr>
              <a:t>모순 </a:t>
            </a:r>
            <a:r>
              <a:rPr lang="en-US" altLang="ko-KR" dirty="0">
                <a:solidFill>
                  <a:schemeClr val="bg2"/>
                </a:solidFill>
                <a:latin typeface="휴먼둥근헤드라인" pitchFamily="18" charset="-127"/>
                <a:ea typeface="휴먼둥근헤드라인" pitchFamily="18" charset="-127"/>
              </a:rPr>
              <a:t>: </a:t>
            </a:r>
            <a:r>
              <a:rPr lang="ko-KR" altLang="en-US" dirty="0">
                <a:solidFill>
                  <a:schemeClr val="bg2"/>
                </a:solidFill>
                <a:latin typeface="휴먼둥근헤드라인" pitchFamily="18" charset="-127"/>
                <a:ea typeface="휴먼둥근헤드라인" pitchFamily="18" charset="-127"/>
              </a:rPr>
              <a:t>자전거의 체인</a:t>
            </a:r>
            <a:endParaRPr lang="en-US" altLang="ko-KR" dirty="0">
              <a:solidFill>
                <a:schemeClr val="bg2"/>
              </a:solidFill>
              <a:latin typeface="휴먼둥근헤드라인" pitchFamily="18" charset="-127"/>
              <a:ea typeface="휴먼둥근헤드라인" pitchFamily="18" charset="-127"/>
            </a:endParaRPr>
          </a:p>
          <a:p>
            <a:pPr lvl="1">
              <a:buFont typeface="Wingdings" panose="05000000000000000000" pitchFamily="2" charset="2"/>
              <a:buChar char="ü"/>
            </a:pPr>
            <a:r>
              <a:rPr lang="ko-KR" altLang="en-US" sz="2000" b="1" kern="0" dirty="0">
                <a:latin typeface="돋움" panose="020B0600000101010101" pitchFamily="50" charset="-127"/>
                <a:ea typeface="돋움" panose="020B0600000101010101" pitchFamily="50" charset="-127"/>
              </a:rPr>
              <a:t>앞 톱니바퀴에서 뒤 톱니바퀴로 </a:t>
            </a:r>
            <a:r>
              <a:rPr lang="ko-KR" altLang="en-US" sz="2000" b="1" dirty="0">
                <a:latin typeface="돋움" panose="020B0600000101010101" pitchFamily="50" charset="-127"/>
                <a:ea typeface="돋움" panose="020B0600000101010101" pitchFamily="50" charset="-127"/>
              </a:rPr>
              <a:t>동력을 전달하기 위해 충분히 단단해야</a:t>
            </a:r>
            <a:r>
              <a:rPr lang="en-US" altLang="ko-KR" sz="2000" b="1" dirty="0">
                <a:latin typeface="돋움" panose="020B0600000101010101" pitchFamily="50" charset="-127"/>
                <a:ea typeface="돋움" panose="020B0600000101010101" pitchFamily="50" charset="-127"/>
              </a:rPr>
              <a:t>(rigid) </a:t>
            </a:r>
          </a:p>
          <a:p>
            <a:pPr lvl="1">
              <a:buFont typeface="Wingdings" panose="05000000000000000000" pitchFamily="2" charset="2"/>
              <a:buChar char="ü"/>
            </a:pPr>
            <a:r>
              <a:rPr lang="ko-KR" altLang="en-US" sz="2000" b="1" dirty="0">
                <a:latin typeface="돋움" panose="020B0600000101010101" pitchFamily="50" charset="-127"/>
                <a:ea typeface="돋움" panose="020B0600000101010101" pitchFamily="50" charset="-127"/>
              </a:rPr>
              <a:t>하지만 또 동시에 페달과 뒷바퀴 축 사이를 움직이기 위해 유연해야</a:t>
            </a:r>
            <a:r>
              <a:rPr lang="en-US" altLang="ko-KR" sz="2000" b="1" dirty="0">
                <a:latin typeface="돋움" panose="020B0600000101010101" pitchFamily="50" charset="-127"/>
                <a:ea typeface="돋움" panose="020B0600000101010101" pitchFamily="50" charset="-127"/>
              </a:rPr>
              <a:t>(flexible) </a:t>
            </a:r>
            <a:r>
              <a:rPr lang="ko-KR" altLang="en-US" sz="2000" b="1" dirty="0">
                <a:latin typeface="돋움" panose="020B0600000101010101" pitchFamily="50" charset="-127"/>
                <a:ea typeface="돋움" panose="020B0600000101010101" pitchFamily="50" charset="-127"/>
              </a:rPr>
              <a:t>한다</a:t>
            </a:r>
            <a:r>
              <a:rPr lang="en-US" altLang="ko-KR" sz="2000" b="1" dirty="0">
                <a:latin typeface="돋움" panose="020B0600000101010101" pitchFamily="50" charset="-127"/>
                <a:ea typeface="돋움" panose="020B0600000101010101" pitchFamily="50" charset="-127"/>
              </a:rPr>
              <a:t>.</a:t>
            </a:r>
          </a:p>
          <a:p>
            <a:pPr>
              <a:buFont typeface="Wingdings" panose="05000000000000000000" pitchFamily="2" charset="2"/>
              <a:buChar char="l"/>
            </a:pPr>
            <a:r>
              <a:rPr lang="ko-KR" altLang="en-US" kern="0" dirty="0">
                <a:solidFill>
                  <a:schemeClr val="bg2"/>
                </a:solidFill>
                <a:latin typeface="휴먼둥근헤드라인" pitchFamily="18" charset="-127"/>
                <a:ea typeface="휴먼둥근헤드라인" pitchFamily="18" charset="-127"/>
              </a:rPr>
              <a:t>해결책 </a:t>
            </a:r>
            <a:r>
              <a:rPr lang="en-US" altLang="ko-KR" kern="0" dirty="0">
                <a:solidFill>
                  <a:schemeClr val="bg2"/>
                </a:solidFill>
                <a:latin typeface="휴먼둥근헤드라인" pitchFamily="18" charset="-127"/>
                <a:ea typeface="휴먼둥근헤드라인" pitchFamily="18" charset="-127"/>
              </a:rPr>
              <a:t>:</a:t>
            </a:r>
            <a:endParaRPr lang="ko-KR" altLang="en-US" kern="0" dirty="0">
              <a:solidFill>
                <a:schemeClr val="bg2"/>
              </a:solidFill>
              <a:latin typeface="휴먼둥근헤드라인" pitchFamily="18" charset="-127"/>
              <a:ea typeface="휴먼둥근헤드라인" pitchFamily="18" charset="-127"/>
            </a:endParaRPr>
          </a:p>
          <a:p>
            <a:pPr lvl="1">
              <a:buFont typeface="Wingdings" panose="05000000000000000000" pitchFamily="2" charset="2"/>
              <a:buChar char="ü"/>
            </a:pPr>
            <a:r>
              <a:rPr lang="ko-KR" altLang="en-US" sz="2000" b="1" dirty="0">
                <a:latin typeface="돋움" panose="020B0600000101010101" pitchFamily="50" charset="-127"/>
                <a:ea typeface="돋움" panose="020B0600000101010101" pitchFamily="50" charset="-127"/>
              </a:rPr>
              <a:t>자전거 체인은 전체적으로 보면 유연</a:t>
            </a:r>
            <a:r>
              <a:rPr lang="en-US" altLang="ko-KR" sz="2000" b="1" dirty="0">
                <a:latin typeface="돋움" panose="020B0600000101010101" pitchFamily="50" charset="-127"/>
                <a:ea typeface="돋움" panose="020B0600000101010101" pitchFamily="50" charset="-127"/>
              </a:rPr>
              <a:t>(flexible)</a:t>
            </a:r>
            <a:r>
              <a:rPr lang="ko-KR" altLang="en-US" sz="2000" b="1" dirty="0">
                <a:latin typeface="돋움" panose="020B0600000101010101" pitchFamily="50" charset="-127"/>
                <a:ea typeface="돋움" panose="020B0600000101010101" pitchFamily="50" charset="-127"/>
              </a:rPr>
              <a:t>하지만</a:t>
            </a:r>
            <a:r>
              <a:rPr lang="en-US" altLang="ko-KR" sz="2000" b="1" dirty="0">
                <a:latin typeface="돋움" panose="020B0600000101010101" pitchFamily="50" charset="-127"/>
                <a:ea typeface="돋움" panose="020B0600000101010101" pitchFamily="50" charset="-127"/>
              </a:rPr>
              <a:t>,</a:t>
            </a:r>
          </a:p>
          <a:p>
            <a:pPr lvl="1">
              <a:buFont typeface="Wingdings" panose="05000000000000000000" pitchFamily="2" charset="2"/>
              <a:buChar char="ü"/>
            </a:pPr>
            <a:r>
              <a:rPr lang="ko-KR" altLang="en-US" sz="2000" b="1" dirty="0">
                <a:latin typeface="돋움" panose="020B0600000101010101" pitchFamily="50" charset="-127"/>
                <a:ea typeface="돋움" panose="020B0600000101010101" pitchFamily="50" charset="-127"/>
              </a:rPr>
              <a:t>부분적으로 보면 체인의 연결 단위 하나 하나는  충분히 단단하다</a:t>
            </a:r>
            <a:r>
              <a:rPr lang="en-US" altLang="ko-KR" sz="2000" b="1" dirty="0">
                <a:latin typeface="돋움" panose="020B0600000101010101" pitchFamily="50" charset="-127"/>
                <a:ea typeface="돋움" panose="020B0600000101010101" pitchFamily="50" charset="-127"/>
              </a:rPr>
              <a:t>(rigid).</a:t>
            </a:r>
          </a:p>
          <a:p>
            <a:pPr>
              <a:buFont typeface="Wingdings" panose="05000000000000000000" pitchFamily="2" charset="2"/>
              <a:buChar char="ü"/>
            </a:pPr>
            <a:endParaRPr lang="en-US" altLang="ko-KR" sz="1800" b="1" dirty="0">
              <a:latin typeface="돋움" panose="020B0600000101010101" pitchFamily="50" charset="-127"/>
              <a:ea typeface="돋움" panose="020B0600000101010101" pitchFamily="50" charset="-127"/>
            </a:endParaRPr>
          </a:p>
        </p:txBody>
      </p:sp>
      <p:sp>
        <p:nvSpPr>
          <p:cNvPr id="6" name="Text Box 2"/>
          <p:cNvSpPr txBox="1">
            <a:spLocks noGrp="1" noChangeArrowheads="1"/>
          </p:cNvSpPr>
          <p:nvPr>
            <p:ph type="title"/>
          </p:nvPr>
        </p:nvSpPr>
        <p:spPr bwMode="auto">
          <a:xfrm>
            <a:off x="0" y="17969"/>
            <a:ext cx="8931275" cy="584775"/>
          </a:xfrm>
          <a:prstGeom prst="rect">
            <a:avLst/>
          </a:prstGeom>
          <a:noFill/>
          <a:ln w="9525">
            <a:noFill/>
            <a:miter lim="800000"/>
            <a:headEnd/>
            <a:tailEnd/>
          </a:ln>
          <a:effectLst/>
        </p:spPr>
        <p:txBody>
          <a:bodyPr>
            <a:spAutoFit/>
          </a:bodyPr>
          <a:lstStyle/>
          <a:p>
            <a:pPr>
              <a:defRPr/>
            </a:pPr>
            <a:r>
              <a:rPr lang="en-US" altLang="ko-KR" sz="3200" dirty="0">
                <a:latin typeface="HY견고딕" panose="02030600000101010101" pitchFamily="18" charset="-127"/>
                <a:ea typeface="HY견고딕" panose="02030600000101010101" pitchFamily="18" charset="-127"/>
              </a:rPr>
              <a:t>TRIZ </a:t>
            </a:r>
            <a:r>
              <a:rPr lang="ko-KR" altLang="en-US"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의 기본 개념</a:t>
            </a:r>
            <a:r>
              <a:rPr lang="en-US" altLang="ko-KR"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(1) - </a:t>
            </a:r>
            <a:r>
              <a:rPr lang="ko-KR" altLang="en-US"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모순</a:t>
            </a:r>
          </a:p>
        </p:txBody>
      </p:sp>
      <p:pic>
        <p:nvPicPr>
          <p:cNvPr id="7" name="Picture 8" descr="flip_flop_hu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1921" y="3861048"/>
            <a:ext cx="3897905" cy="2539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32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Grp="1" noChangeArrowheads="1"/>
          </p:cNvSpPr>
          <p:nvPr>
            <p:ph type="title"/>
          </p:nvPr>
        </p:nvSpPr>
        <p:spPr bwMode="auto">
          <a:xfrm>
            <a:off x="0" y="17969"/>
            <a:ext cx="8931275" cy="584775"/>
          </a:xfrm>
          <a:prstGeom prst="rect">
            <a:avLst/>
          </a:prstGeom>
          <a:noFill/>
          <a:ln w="9525">
            <a:noFill/>
            <a:miter lim="800000"/>
            <a:headEnd/>
            <a:tailEnd/>
          </a:ln>
          <a:effectLst/>
        </p:spPr>
        <p:txBody>
          <a:bodyPr>
            <a:spAutoFit/>
          </a:bodyPr>
          <a:lstStyle/>
          <a:p>
            <a:pPr>
              <a:defRPr/>
            </a:pPr>
            <a:r>
              <a:rPr lang="en-US" altLang="ko-KR" sz="3200" dirty="0">
                <a:latin typeface="HY견고딕" panose="02030600000101010101" pitchFamily="18" charset="-127"/>
                <a:ea typeface="HY견고딕" panose="02030600000101010101" pitchFamily="18" charset="-127"/>
              </a:rPr>
              <a:t>TRIZ </a:t>
            </a:r>
            <a:r>
              <a:rPr lang="ko-KR" altLang="en-US"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의 기본 개념</a:t>
            </a:r>
            <a:r>
              <a:rPr lang="en-US" altLang="ko-KR"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(1) - </a:t>
            </a:r>
            <a:r>
              <a:rPr lang="ko-KR" altLang="en-US"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모순</a:t>
            </a:r>
          </a:p>
        </p:txBody>
      </p:sp>
      <p:sp>
        <p:nvSpPr>
          <p:cNvPr id="5" name="Rectangle 3"/>
          <p:cNvSpPr txBox="1">
            <a:spLocks noChangeArrowheads="1"/>
          </p:cNvSpPr>
          <p:nvPr/>
        </p:nvSpPr>
        <p:spPr>
          <a:xfrm>
            <a:off x="200472" y="980728"/>
            <a:ext cx="7920880" cy="1800225"/>
          </a:xfrm>
          <a:prstGeom prst="rect">
            <a:avLst/>
          </a:prstGeom>
        </p:spPr>
        <p:txBody>
          <a:bodyPr/>
          <a:lstStyle>
            <a:lvl1pPr marL="342900" indent="-342900" algn="l" rtl="0" eaLnBrk="0" fontAlgn="base" latinLnBrk="1" hangingPunct="0">
              <a:spcBef>
                <a:spcPct val="20000"/>
              </a:spcBef>
              <a:spcAft>
                <a:spcPct val="0"/>
              </a:spcAft>
              <a:buChar char="•"/>
              <a:defRPr kumimoji="1" sz="24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kumimoji="1" sz="2800">
                <a:solidFill>
                  <a:schemeClr val="tx1"/>
                </a:solidFill>
                <a:latin typeface="+mn-lt"/>
                <a:ea typeface="+mn-ea"/>
              </a:defRPr>
            </a:lvl2pPr>
            <a:lvl3pPr marL="1143000" indent="-228600" algn="l" rtl="0" eaLnBrk="0" fontAlgn="base" latinLnBrk="1" hangingPunct="0">
              <a:spcBef>
                <a:spcPct val="20000"/>
              </a:spcBef>
              <a:spcAft>
                <a:spcPct val="0"/>
              </a:spcAft>
              <a:buChar char="•"/>
              <a:defRPr kumimoji="1" sz="2400">
                <a:solidFill>
                  <a:schemeClr val="tx1"/>
                </a:solidFill>
                <a:latin typeface="+mn-lt"/>
                <a:ea typeface="+mn-ea"/>
              </a:defRPr>
            </a:lvl3pPr>
            <a:lvl4pPr marL="1600200" indent="-228600" algn="l" rtl="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4pPr>
            <a:lvl5pPr marL="2057400" indent="-228600" algn="l" rtl="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5pPr>
            <a:lvl6pPr marL="25146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9pPr>
          </a:lstStyle>
          <a:p>
            <a:pPr>
              <a:buFont typeface="Wingdings" panose="05000000000000000000" pitchFamily="2" charset="2"/>
              <a:buChar char="l"/>
            </a:pPr>
            <a:r>
              <a:rPr lang="ko-KR" altLang="en-US" b="1" dirty="0">
                <a:solidFill>
                  <a:schemeClr val="tx2"/>
                </a:solidFill>
                <a:latin typeface="맑은 고딕" pitchFamily="50" charset="-127"/>
                <a:ea typeface="맑은 고딕" pitchFamily="50" charset="-127"/>
              </a:rPr>
              <a:t>물리적 모순의 해결 </a:t>
            </a:r>
            <a:r>
              <a:rPr lang="en-US" altLang="ko-KR" b="1" dirty="0">
                <a:solidFill>
                  <a:schemeClr val="tx2"/>
                </a:solidFill>
                <a:latin typeface="맑은 고딕" pitchFamily="50" charset="-127"/>
                <a:ea typeface="맑은 고딕" pitchFamily="50" charset="-127"/>
              </a:rPr>
              <a:t>: </a:t>
            </a:r>
            <a:r>
              <a:rPr lang="ko-KR" altLang="en-US" b="1" dirty="0">
                <a:solidFill>
                  <a:schemeClr val="tx2"/>
                </a:solidFill>
                <a:latin typeface="맑은 고딕" pitchFamily="50" charset="-127"/>
                <a:ea typeface="맑은 고딕" pitchFamily="50" charset="-127"/>
              </a:rPr>
              <a:t>분리</a:t>
            </a:r>
            <a:endParaRPr lang="en-US" altLang="ko-KR" dirty="0">
              <a:solidFill>
                <a:schemeClr val="tx2"/>
              </a:solidFill>
              <a:latin typeface="맑은 고딕" pitchFamily="50" charset="-127"/>
              <a:ea typeface="맑은 고딕" pitchFamily="50" charset="-127"/>
            </a:endParaRPr>
          </a:p>
          <a:p>
            <a:pPr lvl="1">
              <a:buFont typeface="Wingdings" panose="05000000000000000000" pitchFamily="2" charset="2"/>
              <a:buChar char="ü"/>
            </a:pPr>
            <a:r>
              <a:rPr lang="ko-KR" altLang="en-US" sz="1800" b="1" kern="0" dirty="0">
                <a:latin typeface="돋움" panose="020B0600000101010101" pitchFamily="50" charset="-127"/>
                <a:ea typeface="돋움" panose="020B0600000101010101" pitchFamily="50" charset="-127"/>
              </a:rPr>
              <a:t>분리의 </a:t>
            </a:r>
            <a:r>
              <a:rPr lang="en-US" altLang="ko-KR" sz="1800" b="1" kern="0" dirty="0">
                <a:latin typeface="돋움" panose="020B0600000101010101" pitchFamily="50" charset="-127"/>
                <a:ea typeface="돋움" panose="020B0600000101010101" pitchFamily="50" charset="-127"/>
              </a:rPr>
              <a:t>4</a:t>
            </a:r>
            <a:r>
              <a:rPr lang="ko-KR" altLang="en-US" sz="1800" b="1" kern="0" dirty="0">
                <a:latin typeface="돋움" panose="020B0600000101010101" pitchFamily="50" charset="-127"/>
                <a:ea typeface="돋움" panose="020B0600000101010101" pitchFamily="50" charset="-127"/>
              </a:rPr>
              <a:t>가지 원리</a:t>
            </a:r>
            <a:endParaRPr lang="ko-KR" altLang="en-US" dirty="0">
              <a:solidFill>
                <a:schemeClr val="tx2"/>
              </a:solidFill>
              <a:latin typeface="맑은 고딕" pitchFamily="50" charset="-127"/>
              <a:ea typeface="맑은 고딕" pitchFamily="50" charset="-127"/>
            </a:endParaRPr>
          </a:p>
        </p:txBody>
      </p:sp>
      <p:sp>
        <p:nvSpPr>
          <p:cNvPr id="8" name="모서리가 둥근 직사각형 7"/>
          <p:cNvSpPr/>
          <p:nvPr/>
        </p:nvSpPr>
        <p:spPr>
          <a:xfrm>
            <a:off x="3368824" y="1430745"/>
            <a:ext cx="2520280" cy="1728192"/>
          </a:xfrm>
          <a:prstGeom prst="roundRect">
            <a:avLst>
              <a:gd name="adj" fmla="val 10978"/>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3285380" y="3181785"/>
            <a:ext cx="2675732" cy="553998"/>
          </a:xfrm>
          <a:prstGeom prst="rect">
            <a:avLst/>
          </a:prstGeom>
          <a:noFill/>
        </p:spPr>
        <p:txBody>
          <a:bodyPr wrap="none" rtlCol="0">
            <a:spAutoFit/>
          </a:bodyPr>
          <a:lstStyle/>
          <a:p>
            <a:pPr algn="ctr"/>
            <a:r>
              <a:rPr lang="ko-KR" altLang="en-US" sz="1600" dirty="0"/>
              <a:t>공간으로 분리</a:t>
            </a:r>
            <a:endParaRPr lang="en-US" altLang="ko-KR" sz="1600" dirty="0"/>
          </a:p>
          <a:p>
            <a:pPr algn="ctr"/>
            <a:r>
              <a:rPr lang="en-US" altLang="ko-KR" sz="1400" dirty="0"/>
              <a:t>(</a:t>
            </a:r>
            <a:r>
              <a:rPr lang="ko-KR" altLang="en-US" sz="1400" dirty="0"/>
              <a:t>예</a:t>
            </a:r>
            <a:r>
              <a:rPr lang="en-US" altLang="ko-KR" sz="1400" dirty="0"/>
              <a:t>: </a:t>
            </a:r>
            <a:r>
              <a:rPr lang="ko-KR" altLang="en-US" sz="1400" dirty="0"/>
              <a:t>고가도로에서의 다중 교차</a:t>
            </a:r>
            <a:r>
              <a:rPr lang="en-US" altLang="ko-KR" sz="1400" dirty="0"/>
              <a:t>)</a:t>
            </a:r>
            <a:endParaRPr lang="ko-KR" altLang="en-US" sz="1400" dirty="0"/>
          </a:p>
        </p:txBody>
      </p:sp>
      <p:sp>
        <p:nvSpPr>
          <p:cNvPr id="10" name="모서리가 둥근 직사각형 9"/>
          <p:cNvSpPr/>
          <p:nvPr/>
        </p:nvSpPr>
        <p:spPr>
          <a:xfrm>
            <a:off x="6681192" y="1430745"/>
            <a:ext cx="2520280" cy="1728192"/>
          </a:xfrm>
          <a:prstGeom prst="roundRect">
            <a:avLst>
              <a:gd name="adj" fmla="val 10978"/>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6808542" y="3181785"/>
            <a:ext cx="2254143" cy="553998"/>
          </a:xfrm>
          <a:prstGeom prst="rect">
            <a:avLst/>
          </a:prstGeom>
          <a:noFill/>
        </p:spPr>
        <p:txBody>
          <a:bodyPr wrap="none" rtlCol="0">
            <a:spAutoFit/>
          </a:bodyPr>
          <a:lstStyle/>
          <a:p>
            <a:pPr algn="ctr"/>
            <a:r>
              <a:rPr lang="ko-KR" altLang="en-US" sz="1600" dirty="0"/>
              <a:t>시간으로 분리</a:t>
            </a:r>
            <a:endParaRPr lang="en-US" altLang="ko-KR" sz="1600" dirty="0"/>
          </a:p>
          <a:p>
            <a:pPr algn="ctr"/>
            <a:r>
              <a:rPr lang="en-US" altLang="ko-KR" sz="1400" dirty="0"/>
              <a:t>(</a:t>
            </a:r>
            <a:r>
              <a:rPr lang="ko-KR" altLang="en-US" sz="1400" dirty="0"/>
              <a:t>예</a:t>
            </a:r>
            <a:r>
              <a:rPr lang="en-US" altLang="ko-KR" sz="1400" dirty="0"/>
              <a:t>: </a:t>
            </a:r>
            <a:r>
              <a:rPr lang="ko-KR" altLang="en-US" sz="1400" dirty="0"/>
              <a:t>교통시스템의 신호등</a:t>
            </a:r>
            <a:r>
              <a:rPr lang="en-US" altLang="ko-KR" sz="1400" dirty="0"/>
              <a:t>)</a:t>
            </a:r>
            <a:endParaRPr lang="ko-KR" altLang="en-US" sz="1400" dirty="0"/>
          </a:p>
        </p:txBody>
      </p:sp>
      <p:sp>
        <p:nvSpPr>
          <p:cNvPr id="12" name="모서리가 둥근 직사각형 11"/>
          <p:cNvSpPr/>
          <p:nvPr/>
        </p:nvSpPr>
        <p:spPr>
          <a:xfrm>
            <a:off x="3380260" y="4014322"/>
            <a:ext cx="2520280" cy="1728192"/>
          </a:xfrm>
          <a:prstGeom prst="roundRect">
            <a:avLst>
              <a:gd name="adj" fmla="val 10978"/>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p:cNvSpPr txBox="1"/>
          <p:nvPr/>
        </p:nvSpPr>
        <p:spPr>
          <a:xfrm>
            <a:off x="3417842" y="5765362"/>
            <a:ext cx="2433679" cy="553998"/>
          </a:xfrm>
          <a:prstGeom prst="rect">
            <a:avLst/>
          </a:prstGeom>
          <a:noFill/>
        </p:spPr>
        <p:txBody>
          <a:bodyPr wrap="none" rtlCol="0">
            <a:spAutoFit/>
          </a:bodyPr>
          <a:lstStyle/>
          <a:p>
            <a:pPr algn="ctr"/>
            <a:r>
              <a:rPr lang="ko-KR" altLang="en-US" sz="1600" dirty="0"/>
              <a:t>조건으로 분리</a:t>
            </a:r>
            <a:endParaRPr lang="en-US" altLang="ko-KR" sz="1600" dirty="0"/>
          </a:p>
          <a:p>
            <a:pPr algn="ctr"/>
            <a:r>
              <a:rPr lang="en-US" altLang="ko-KR" sz="1400" dirty="0"/>
              <a:t>(</a:t>
            </a:r>
            <a:r>
              <a:rPr lang="ko-KR" altLang="en-US" sz="1400" dirty="0"/>
              <a:t>예</a:t>
            </a:r>
            <a:r>
              <a:rPr lang="en-US" altLang="ko-KR" sz="1400" dirty="0"/>
              <a:t>: </a:t>
            </a:r>
            <a:r>
              <a:rPr lang="ko-KR" altLang="en-US" sz="1400" dirty="0"/>
              <a:t>지하철 카드인식시스템</a:t>
            </a:r>
            <a:r>
              <a:rPr lang="en-US" altLang="ko-KR" sz="1400" dirty="0"/>
              <a:t>)</a:t>
            </a:r>
            <a:endParaRPr lang="ko-KR" altLang="en-US" sz="1400" dirty="0"/>
          </a:p>
        </p:txBody>
      </p:sp>
      <p:sp>
        <p:nvSpPr>
          <p:cNvPr id="14" name="모서리가 둥근 직사각형 13"/>
          <p:cNvSpPr/>
          <p:nvPr/>
        </p:nvSpPr>
        <p:spPr>
          <a:xfrm>
            <a:off x="6692628" y="4023033"/>
            <a:ext cx="2520280" cy="1728192"/>
          </a:xfrm>
          <a:prstGeom prst="roundRect">
            <a:avLst>
              <a:gd name="adj" fmla="val 10978"/>
            </a:avLst>
          </a:prstGeom>
          <a:blipFill>
            <a:blip r:embed="rId5"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p:cNvSpPr txBox="1"/>
          <p:nvPr/>
        </p:nvSpPr>
        <p:spPr>
          <a:xfrm>
            <a:off x="6577925" y="5774073"/>
            <a:ext cx="2738250" cy="553998"/>
          </a:xfrm>
          <a:prstGeom prst="rect">
            <a:avLst/>
          </a:prstGeom>
          <a:noFill/>
        </p:spPr>
        <p:txBody>
          <a:bodyPr wrap="none" rtlCol="0">
            <a:spAutoFit/>
          </a:bodyPr>
          <a:lstStyle/>
          <a:p>
            <a:pPr algn="ctr"/>
            <a:r>
              <a:rPr lang="ko-KR" altLang="en-US" sz="1600" dirty="0"/>
              <a:t>전체와 부분으로 분리</a:t>
            </a:r>
            <a:endParaRPr lang="en-US" altLang="ko-KR" sz="1600" dirty="0"/>
          </a:p>
          <a:p>
            <a:pPr algn="ctr"/>
            <a:r>
              <a:rPr lang="en-US" altLang="ko-KR" sz="1400" dirty="0"/>
              <a:t>(</a:t>
            </a:r>
            <a:r>
              <a:rPr lang="ko-KR" altLang="en-US" sz="1400" dirty="0"/>
              <a:t>예</a:t>
            </a:r>
            <a:r>
              <a:rPr lang="en-US" altLang="ko-KR" sz="1400" dirty="0"/>
              <a:t>: </a:t>
            </a:r>
            <a:r>
              <a:rPr lang="ko-KR" altLang="en-US" sz="1400" dirty="0"/>
              <a:t>운동경기 응원 시 카드섹션</a:t>
            </a:r>
            <a:r>
              <a:rPr lang="en-US" altLang="ko-KR" sz="1400" dirty="0"/>
              <a:t>)</a:t>
            </a:r>
            <a:endParaRPr lang="ko-KR" altLang="en-US" sz="1400" dirty="0"/>
          </a:p>
        </p:txBody>
      </p:sp>
    </p:spTree>
    <p:extLst>
      <p:ext uri="{BB962C8B-B14F-4D97-AF65-F5344CB8AC3E}">
        <p14:creationId xmlns:p14="http://schemas.microsoft.com/office/powerpoint/2010/main" val="191460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Grp="1" noChangeArrowheads="1"/>
          </p:cNvSpPr>
          <p:nvPr>
            <p:ph type="title"/>
          </p:nvPr>
        </p:nvSpPr>
        <p:spPr bwMode="auto">
          <a:xfrm>
            <a:off x="0" y="17969"/>
            <a:ext cx="8931275" cy="584775"/>
          </a:xfrm>
          <a:prstGeom prst="rect">
            <a:avLst/>
          </a:prstGeom>
          <a:noFill/>
          <a:ln w="9525">
            <a:noFill/>
            <a:miter lim="800000"/>
            <a:headEnd/>
            <a:tailEnd/>
          </a:ln>
          <a:effectLst/>
        </p:spPr>
        <p:txBody>
          <a:bodyPr>
            <a:spAutoFit/>
          </a:bodyPr>
          <a:lstStyle/>
          <a:p>
            <a:pPr>
              <a:defRPr/>
            </a:pPr>
            <a:r>
              <a:rPr lang="en-US" altLang="ko-KR" sz="3200" dirty="0">
                <a:latin typeface="HY견고딕" panose="02030600000101010101" pitchFamily="18" charset="-127"/>
                <a:ea typeface="HY견고딕" panose="02030600000101010101" pitchFamily="18" charset="-127"/>
              </a:rPr>
              <a:t>TRIZ </a:t>
            </a:r>
            <a:r>
              <a:rPr lang="ko-KR" altLang="en-US"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의 기본 개념</a:t>
            </a:r>
            <a:r>
              <a:rPr lang="en-US" altLang="ko-KR"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(1) - </a:t>
            </a:r>
            <a:r>
              <a:rPr lang="ko-KR" altLang="en-US"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모순</a:t>
            </a:r>
          </a:p>
        </p:txBody>
      </p:sp>
      <p:sp>
        <p:nvSpPr>
          <p:cNvPr id="5" name="Rectangle 3"/>
          <p:cNvSpPr txBox="1">
            <a:spLocks noChangeArrowheads="1"/>
          </p:cNvSpPr>
          <p:nvPr/>
        </p:nvSpPr>
        <p:spPr>
          <a:xfrm>
            <a:off x="200472" y="980728"/>
            <a:ext cx="7920880" cy="1800225"/>
          </a:xfrm>
          <a:prstGeom prst="rect">
            <a:avLst/>
          </a:prstGeom>
        </p:spPr>
        <p:txBody>
          <a:bodyPr/>
          <a:lstStyle>
            <a:lvl1pPr marL="342900" indent="-342900" algn="l" rtl="0" eaLnBrk="0" fontAlgn="base" latinLnBrk="1" hangingPunct="0">
              <a:spcBef>
                <a:spcPct val="20000"/>
              </a:spcBef>
              <a:spcAft>
                <a:spcPct val="0"/>
              </a:spcAft>
              <a:buChar char="•"/>
              <a:defRPr kumimoji="1" sz="24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kumimoji="1" sz="2800">
                <a:solidFill>
                  <a:schemeClr val="tx1"/>
                </a:solidFill>
                <a:latin typeface="+mn-lt"/>
                <a:ea typeface="+mn-ea"/>
              </a:defRPr>
            </a:lvl2pPr>
            <a:lvl3pPr marL="1143000" indent="-228600" algn="l" rtl="0" eaLnBrk="0" fontAlgn="base" latinLnBrk="1" hangingPunct="0">
              <a:spcBef>
                <a:spcPct val="20000"/>
              </a:spcBef>
              <a:spcAft>
                <a:spcPct val="0"/>
              </a:spcAft>
              <a:buChar char="•"/>
              <a:defRPr kumimoji="1" sz="2400">
                <a:solidFill>
                  <a:schemeClr val="tx1"/>
                </a:solidFill>
                <a:latin typeface="+mn-lt"/>
                <a:ea typeface="+mn-ea"/>
              </a:defRPr>
            </a:lvl3pPr>
            <a:lvl4pPr marL="1600200" indent="-228600" algn="l" rtl="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4pPr>
            <a:lvl5pPr marL="2057400" indent="-228600" algn="l" rtl="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5pPr>
            <a:lvl6pPr marL="25146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9pPr>
          </a:lstStyle>
          <a:p>
            <a:pPr>
              <a:buFont typeface="Wingdings" panose="05000000000000000000" pitchFamily="2" charset="2"/>
              <a:buChar char="l"/>
            </a:pPr>
            <a:r>
              <a:rPr lang="ko-KR" altLang="en-US" b="1" dirty="0">
                <a:solidFill>
                  <a:schemeClr val="tx2"/>
                </a:solidFill>
                <a:latin typeface="맑은 고딕" pitchFamily="50" charset="-127"/>
                <a:ea typeface="맑은 고딕" pitchFamily="50" charset="-127"/>
              </a:rPr>
              <a:t>기술적 모순과 물리적 모순의 해결 예 </a:t>
            </a:r>
            <a:r>
              <a:rPr lang="en-US" altLang="ko-KR" b="1" dirty="0">
                <a:solidFill>
                  <a:schemeClr val="tx2"/>
                </a:solidFill>
                <a:latin typeface="맑은 고딕" pitchFamily="50" charset="-127"/>
                <a:ea typeface="맑은 고딕" pitchFamily="50" charset="-127"/>
              </a:rPr>
              <a:t>: </a:t>
            </a:r>
            <a:r>
              <a:rPr lang="ko-KR" altLang="en-US" b="1" dirty="0" err="1">
                <a:solidFill>
                  <a:schemeClr val="tx2"/>
                </a:solidFill>
                <a:latin typeface="맑은 고딕" pitchFamily="50" charset="-127"/>
                <a:ea typeface="맑은 고딕" pitchFamily="50" charset="-127"/>
              </a:rPr>
              <a:t>지시봉</a:t>
            </a:r>
            <a:endParaRPr lang="en-US" altLang="ko-KR" dirty="0">
              <a:solidFill>
                <a:schemeClr val="tx2"/>
              </a:solidFill>
              <a:latin typeface="맑은 고딕" pitchFamily="50" charset="-127"/>
              <a:ea typeface="맑은 고딕" pitchFamily="50" charset="-127"/>
            </a:endParaRPr>
          </a:p>
          <a:p>
            <a:pPr lvl="1">
              <a:buFont typeface="Wingdings" panose="05000000000000000000" pitchFamily="2" charset="2"/>
              <a:buChar char="ü"/>
            </a:pPr>
            <a:r>
              <a:rPr lang="ko-KR" altLang="en-US" sz="2000" b="1" kern="0" dirty="0">
                <a:latin typeface="돋움" panose="020B0600000101010101" pitchFamily="50" charset="-127"/>
                <a:ea typeface="돋움" panose="020B0600000101010101" pitchFamily="50" charset="-127"/>
              </a:rPr>
              <a:t>기술적 모순</a:t>
            </a:r>
            <a:r>
              <a:rPr lang="en-US" altLang="ko-KR" sz="2000" b="1" kern="0" dirty="0">
                <a:latin typeface="돋움" panose="020B0600000101010101" pitchFamily="50" charset="-127"/>
                <a:ea typeface="돋움" panose="020B0600000101010101" pitchFamily="50" charset="-127"/>
              </a:rPr>
              <a:t>: </a:t>
            </a:r>
            <a:r>
              <a:rPr lang="ko-KR" altLang="en-US" sz="2000" b="1" kern="0" dirty="0">
                <a:latin typeface="돋움" panose="020B0600000101010101" pitchFamily="50" charset="-127"/>
                <a:ea typeface="돋움" panose="020B0600000101010101" pitchFamily="50" charset="-127"/>
              </a:rPr>
              <a:t>길게 하고 싶다</a:t>
            </a:r>
            <a:r>
              <a:rPr lang="en-US" altLang="ko-KR" sz="2000" b="1" kern="0" dirty="0">
                <a:latin typeface="돋움" panose="020B0600000101010101" pitchFamily="50" charset="-127"/>
                <a:ea typeface="돋움" panose="020B0600000101010101" pitchFamily="50" charset="-127"/>
              </a:rPr>
              <a:t>(</a:t>
            </a:r>
            <a:r>
              <a:rPr lang="ko-KR" altLang="en-US" sz="2000" b="1" kern="0" dirty="0">
                <a:latin typeface="돋움" panose="020B0600000101010101" pitchFamily="50" charset="-127"/>
                <a:ea typeface="돋움" panose="020B0600000101010101" pitchFamily="50" charset="-127"/>
              </a:rPr>
              <a:t>개선</a:t>
            </a:r>
            <a:r>
              <a:rPr lang="en-US" altLang="ko-KR" sz="2000" b="1" kern="0" dirty="0">
                <a:latin typeface="돋움" panose="020B0600000101010101" pitchFamily="50" charset="-127"/>
                <a:ea typeface="돋움" panose="020B0600000101010101" pitchFamily="50" charset="-127"/>
              </a:rPr>
              <a:t>), </a:t>
            </a:r>
            <a:r>
              <a:rPr lang="ko-KR" altLang="en-US" sz="2000" b="1" kern="0" dirty="0">
                <a:latin typeface="돋움" panose="020B0600000101010101" pitchFamily="50" charset="-127"/>
                <a:ea typeface="돋움" panose="020B0600000101010101" pitchFamily="50" charset="-127"/>
              </a:rPr>
              <a:t>부피가 커진다</a:t>
            </a:r>
            <a:r>
              <a:rPr lang="en-US" altLang="ko-KR" sz="2000" b="1" kern="0" dirty="0">
                <a:latin typeface="돋움" panose="020B0600000101010101" pitchFamily="50" charset="-127"/>
                <a:ea typeface="돋움" panose="020B0600000101010101" pitchFamily="50" charset="-127"/>
              </a:rPr>
              <a:t>(</a:t>
            </a:r>
            <a:r>
              <a:rPr lang="ko-KR" altLang="en-US" sz="2000" b="1" kern="0" dirty="0">
                <a:latin typeface="돋움" panose="020B0600000101010101" pitchFamily="50" charset="-127"/>
                <a:ea typeface="돋움" panose="020B0600000101010101" pitchFamily="50" charset="-127"/>
              </a:rPr>
              <a:t>악화</a:t>
            </a:r>
            <a:r>
              <a:rPr lang="en-US" altLang="ko-KR" sz="2000" b="1" kern="0" dirty="0">
                <a:latin typeface="돋움" panose="020B0600000101010101" pitchFamily="50" charset="-127"/>
                <a:ea typeface="돋움" panose="020B0600000101010101" pitchFamily="50" charset="-127"/>
              </a:rPr>
              <a:t>)</a:t>
            </a:r>
          </a:p>
          <a:p>
            <a:pPr lvl="1">
              <a:buFont typeface="Wingdings" panose="05000000000000000000" pitchFamily="2" charset="2"/>
              <a:buChar char="ü"/>
            </a:pPr>
            <a:r>
              <a:rPr lang="ko-KR" altLang="en-US" sz="2000" b="1" kern="0" dirty="0">
                <a:latin typeface="돋움" panose="020B0600000101010101" pitchFamily="50" charset="-127"/>
                <a:ea typeface="돋움" panose="020B0600000101010101" pitchFamily="50" charset="-127"/>
              </a:rPr>
              <a:t>물리적 모순</a:t>
            </a:r>
            <a:r>
              <a:rPr lang="en-US" altLang="ko-KR" sz="2000" b="1" kern="0" dirty="0">
                <a:latin typeface="돋움" panose="020B0600000101010101" pitchFamily="50" charset="-127"/>
                <a:ea typeface="돋움" panose="020B0600000101010101" pitchFamily="50" charset="-127"/>
              </a:rPr>
              <a:t>: </a:t>
            </a:r>
            <a:r>
              <a:rPr lang="ko-KR" altLang="en-US" sz="2000" b="1" kern="0" dirty="0">
                <a:latin typeface="돋움" panose="020B0600000101010101" pitchFamily="50" charset="-127"/>
                <a:ea typeface="돋움" panose="020B0600000101010101" pitchFamily="50" charset="-127"/>
              </a:rPr>
              <a:t>길게 하고 싶다</a:t>
            </a:r>
            <a:r>
              <a:rPr lang="en-US" altLang="ko-KR" sz="2000" b="1" kern="0" dirty="0">
                <a:latin typeface="돋움" panose="020B0600000101010101" pitchFamily="50" charset="-127"/>
                <a:ea typeface="돋움" panose="020B0600000101010101" pitchFamily="50" charset="-127"/>
              </a:rPr>
              <a:t>, </a:t>
            </a:r>
            <a:r>
              <a:rPr lang="ko-KR" altLang="en-US" sz="2000" b="1" kern="0" dirty="0">
                <a:latin typeface="돋움" panose="020B0600000101010101" pitchFamily="50" charset="-127"/>
                <a:ea typeface="돋움" panose="020B0600000101010101" pitchFamily="50" charset="-127"/>
              </a:rPr>
              <a:t>동시에 짧게 하고 싶다</a:t>
            </a:r>
            <a:endParaRPr lang="ko-KR" altLang="en-US" sz="3200" dirty="0">
              <a:solidFill>
                <a:schemeClr val="tx2"/>
              </a:solidFill>
              <a:latin typeface="맑은 고딕" pitchFamily="50" charset="-127"/>
              <a:ea typeface="맑은 고딕" pitchFamily="50" charset="-127"/>
            </a:endParaRPr>
          </a:p>
        </p:txBody>
      </p:sp>
      <p:pic>
        <p:nvPicPr>
          <p:cNvPr id="16" name="Picture 2" descr="C:\Users\Administrator\Desktop\창의공학설계\창의공학설계_그림파일\8장\그림8-16.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2893"/>
          <a:stretch/>
        </p:blipFill>
        <p:spPr bwMode="auto">
          <a:xfrm>
            <a:off x="560512" y="2204864"/>
            <a:ext cx="9217024"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81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Grp="1" noChangeArrowheads="1"/>
          </p:cNvSpPr>
          <p:nvPr>
            <p:ph type="title"/>
          </p:nvPr>
        </p:nvSpPr>
        <p:spPr bwMode="auto">
          <a:xfrm>
            <a:off x="0" y="17969"/>
            <a:ext cx="8931275" cy="584775"/>
          </a:xfrm>
          <a:prstGeom prst="rect">
            <a:avLst/>
          </a:prstGeom>
          <a:noFill/>
          <a:ln w="9525">
            <a:noFill/>
            <a:miter lim="800000"/>
            <a:headEnd/>
            <a:tailEnd/>
          </a:ln>
          <a:effectLst/>
        </p:spPr>
        <p:txBody>
          <a:bodyPr>
            <a:spAutoFit/>
          </a:bodyPr>
          <a:lstStyle/>
          <a:p>
            <a:pPr>
              <a:defRPr/>
            </a:pPr>
            <a:r>
              <a:rPr lang="en-US" altLang="ko-KR" sz="3200" dirty="0">
                <a:latin typeface="HY견고딕" panose="02030600000101010101" pitchFamily="18" charset="-127"/>
                <a:ea typeface="HY견고딕" panose="02030600000101010101" pitchFamily="18" charset="-127"/>
              </a:rPr>
              <a:t>TRIZ </a:t>
            </a:r>
            <a:r>
              <a:rPr lang="ko-KR" altLang="en-US"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의 기본 개념</a:t>
            </a:r>
            <a:r>
              <a:rPr lang="en-US" altLang="ko-KR"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(1) - </a:t>
            </a:r>
            <a:r>
              <a:rPr lang="ko-KR" altLang="en-US"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모순</a:t>
            </a:r>
          </a:p>
        </p:txBody>
      </p:sp>
      <p:sp>
        <p:nvSpPr>
          <p:cNvPr id="5" name="Rectangle 3"/>
          <p:cNvSpPr txBox="1">
            <a:spLocks noChangeArrowheads="1"/>
          </p:cNvSpPr>
          <p:nvPr/>
        </p:nvSpPr>
        <p:spPr>
          <a:xfrm>
            <a:off x="200472" y="980728"/>
            <a:ext cx="7920880" cy="1800225"/>
          </a:xfrm>
          <a:prstGeom prst="rect">
            <a:avLst/>
          </a:prstGeom>
        </p:spPr>
        <p:txBody>
          <a:bodyPr/>
          <a:lstStyle>
            <a:lvl1pPr marL="342900" indent="-342900" algn="l" rtl="0" eaLnBrk="0" fontAlgn="base" latinLnBrk="1" hangingPunct="0">
              <a:spcBef>
                <a:spcPct val="20000"/>
              </a:spcBef>
              <a:spcAft>
                <a:spcPct val="0"/>
              </a:spcAft>
              <a:buChar char="•"/>
              <a:defRPr kumimoji="1" sz="24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kumimoji="1" sz="2800">
                <a:solidFill>
                  <a:schemeClr val="tx1"/>
                </a:solidFill>
                <a:latin typeface="+mn-lt"/>
                <a:ea typeface="+mn-ea"/>
              </a:defRPr>
            </a:lvl2pPr>
            <a:lvl3pPr marL="1143000" indent="-228600" algn="l" rtl="0" eaLnBrk="0" fontAlgn="base" latinLnBrk="1" hangingPunct="0">
              <a:spcBef>
                <a:spcPct val="20000"/>
              </a:spcBef>
              <a:spcAft>
                <a:spcPct val="0"/>
              </a:spcAft>
              <a:buChar char="•"/>
              <a:defRPr kumimoji="1" sz="2400">
                <a:solidFill>
                  <a:schemeClr val="tx1"/>
                </a:solidFill>
                <a:latin typeface="+mn-lt"/>
                <a:ea typeface="+mn-ea"/>
              </a:defRPr>
            </a:lvl3pPr>
            <a:lvl4pPr marL="1600200" indent="-228600" algn="l" rtl="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4pPr>
            <a:lvl5pPr marL="2057400" indent="-228600" algn="l" rtl="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5pPr>
            <a:lvl6pPr marL="25146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9pPr>
          </a:lstStyle>
          <a:p>
            <a:pPr>
              <a:buFont typeface="Wingdings" panose="05000000000000000000" pitchFamily="2" charset="2"/>
              <a:buChar char="l"/>
            </a:pPr>
            <a:r>
              <a:rPr lang="ko-KR" altLang="en-US" b="1" dirty="0">
                <a:solidFill>
                  <a:schemeClr val="tx2"/>
                </a:solidFill>
                <a:latin typeface="맑은 고딕" pitchFamily="50" charset="-127"/>
                <a:ea typeface="맑은 고딕" pitchFamily="50" charset="-127"/>
              </a:rPr>
              <a:t>기술적 모순과 물리적 모순의 해결 예 </a:t>
            </a:r>
            <a:r>
              <a:rPr lang="en-US" altLang="ko-KR" b="1" dirty="0">
                <a:solidFill>
                  <a:schemeClr val="tx2"/>
                </a:solidFill>
                <a:latin typeface="맑은 고딕" pitchFamily="50" charset="-127"/>
                <a:ea typeface="맑은 고딕" pitchFamily="50" charset="-127"/>
              </a:rPr>
              <a:t>: </a:t>
            </a:r>
            <a:r>
              <a:rPr lang="ko-KR" altLang="en-US" b="1" dirty="0" err="1">
                <a:solidFill>
                  <a:schemeClr val="tx2"/>
                </a:solidFill>
                <a:latin typeface="맑은 고딕" pitchFamily="50" charset="-127"/>
                <a:ea typeface="맑은 고딕" pitchFamily="50" charset="-127"/>
              </a:rPr>
              <a:t>지시봉</a:t>
            </a:r>
            <a:endParaRPr lang="en-US" altLang="ko-KR" dirty="0">
              <a:solidFill>
                <a:schemeClr val="tx2"/>
              </a:solidFill>
              <a:latin typeface="맑은 고딕" pitchFamily="50" charset="-127"/>
              <a:ea typeface="맑은 고딕" pitchFamily="50" charset="-127"/>
            </a:endParaRPr>
          </a:p>
        </p:txBody>
      </p:sp>
      <p:pic>
        <p:nvPicPr>
          <p:cNvPr id="7" name="Picture 2" descr="C:\Users\Administrator\Desktop\창의공학설계\창의공학설계_그림파일\8장\그림8-18.jpg"/>
          <p:cNvPicPr>
            <a:picLocks noChangeAspect="1" noChangeArrowheads="1"/>
          </p:cNvPicPr>
          <p:nvPr/>
        </p:nvPicPr>
        <p:blipFill rotWithShape="1">
          <a:blip r:embed="rId2">
            <a:extLst>
              <a:ext uri="{28A0092B-C50C-407E-A947-70E740481C1C}">
                <a14:useLocalDpi xmlns:a14="http://schemas.microsoft.com/office/drawing/2010/main" val="0"/>
              </a:ext>
            </a:extLst>
          </a:blip>
          <a:srcRect l="7441" t="4257" r="6756" b="11508"/>
          <a:stretch/>
        </p:blipFill>
        <p:spPr bwMode="auto">
          <a:xfrm>
            <a:off x="560512" y="1412776"/>
            <a:ext cx="6547894" cy="51125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Administrator\Desktop\창의공학설계\창의공학설계_그림파일\8장\그림8-19.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46916" b="13567"/>
          <a:stretch/>
        </p:blipFill>
        <p:spPr bwMode="auto">
          <a:xfrm>
            <a:off x="7619713" y="2780953"/>
            <a:ext cx="2016224" cy="17770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Administrator\Desktop\창의공학설계\창의공학설계_그림파일\8장\그림8-19.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433" t="11188" b="22593"/>
          <a:stretch/>
        </p:blipFill>
        <p:spPr bwMode="auto">
          <a:xfrm>
            <a:off x="7491342" y="4959162"/>
            <a:ext cx="2196833" cy="143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97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Grp="1" noChangeArrowheads="1"/>
          </p:cNvSpPr>
          <p:nvPr>
            <p:ph type="title"/>
          </p:nvPr>
        </p:nvSpPr>
        <p:spPr bwMode="auto">
          <a:xfrm>
            <a:off x="0" y="17969"/>
            <a:ext cx="8931275" cy="584775"/>
          </a:xfrm>
          <a:prstGeom prst="rect">
            <a:avLst/>
          </a:prstGeom>
          <a:noFill/>
          <a:ln w="9525">
            <a:noFill/>
            <a:miter lim="800000"/>
            <a:headEnd/>
            <a:tailEnd/>
          </a:ln>
          <a:effectLst/>
        </p:spPr>
        <p:txBody>
          <a:bodyPr>
            <a:spAutoFit/>
          </a:bodyPr>
          <a:lstStyle/>
          <a:p>
            <a:pPr>
              <a:spcBef>
                <a:spcPct val="50000"/>
              </a:spcBef>
            </a:pPr>
            <a:r>
              <a:rPr lang="ko-KR" altLang="en-US" sz="3200" b="1" dirty="0">
                <a:effectLst>
                  <a:outerShdw blurRad="38100" dist="38100" dir="2700000" algn="tl">
                    <a:srgbClr val="C0C0C0"/>
                  </a:outerShdw>
                </a:effectLst>
              </a:rPr>
              <a:t>모순을 찾아라</a:t>
            </a:r>
            <a:r>
              <a:rPr lang="en-US" altLang="ko-KR" sz="3200" b="1" dirty="0">
                <a:effectLst>
                  <a:outerShdw blurRad="38100" dist="38100" dir="2700000" algn="tl">
                    <a:srgbClr val="C0C0C0"/>
                  </a:outerShdw>
                </a:effectLst>
              </a:rPr>
              <a:t>  : 20</a:t>
            </a:r>
            <a:r>
              <a:rPr lang="ko-KR" altLang="en-US" sz="3200" b="1" dirty="0">
                <a:effectLst>
                  <a:outerShdw blurRad="38100" dist="38100" dir="2700000" algn="tl">
                    <a:srgbClr val="C0C0C0"/>
                  </a:outerShdw>
                </a:effectLst>
              </a:rPr>
              <a:t>개 이상  </a:t>
            </a:r>
          </a:p>
        </p:txBody>
      </p:sp>
      <p:pic>
        <p:nvPicPr>
          <p:cNvPr id="9" name="Picture 2" descr="C:\Users\Administrator\Desktop\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504" y="1124744"/>
            <a:ext cx="3019053" cy="1264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21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Grp="1" noChangeArrowheads="1"/>
          </p:cNvSpPr>
          <p:nvPr>
            <p:ph type="title"/>
          </p:nvPr>
        </p:nvSpPr>
        <p:spPr bwMode="auto">
          <a:xfrm>
            <a:off x="0" y="17969"/>
            <a:ext cx="8931275" cy="584775"/>
          </a:xfrm>
          <a:prstGeom prst="rect">
            <a:avLst/>
          </a:prstGeom>
          <a:noFill/>
          <a:ln w="9525">
            <a:noFill/>
            <a:miter lim="800000"/>
            <a:headEnd/>
            <a:tailEnd/>
          </a:ln>
          <a:effectLst/>
        </p:spPr>
        <p:txBody>
          <a:bodyPr>
            <a:spAutoFit/>
          </a:bodyPr>
          <a:lstStyle/>
          <a:p>
            <a:pPr>
              <a:spcBef>
                <a:spcPct val="50000"/>
              </a:spcBef>
            </a:pPr>
            <a:r>
              <a:rPr lang="ko-KR" altLang="en-US" sz="3200" b="1" dirty="0">
                <a:effectLst>
                  <a:outerShdw blurRad="38100" dist="38100" dir="2700000" algn="tl">
                    <a:srgbClr val="C0C0C0"/>
                  </a:outerShdw>
                </a:effectLst>
              </a:rPr>
              <a:t>모순을 찾아라</a:t>
            </a:r>
            <a:r>
              <a:rPr lang="en-US" altLang="ko-KR" sz="3200" b="1" dirty="0">
                <a:effectLst>
                  <a:outerShdw blurRad="38100" dist="38100" dir="2700000" algn="tl">
                    <a:srgbClr val="C0C0C0"/>
                  </a:outerShdw>
                </a:effectLst>
              </a:rPr>
              <a:t>  : 20</a:t>
            </a:r>
            <a:r>
              <a:rPr lang="ko-KR" altLang="en-US" sz="3200" b="1" dirty="0">
                <a:effectLst>
                  <a:outerShdw blurRad="38100" dist="38100" dir="2700000" algn="tl">
                    <a:srgbClr val="C0C0C0"/>
                  </a:outerShdw>
                </a:effectLst>
              </a:rPr>
              <a:t>개 이상  </a:t>
            </a:r>
          </a:p>
        </p:txBody>
      </p:sp>
      <p:pic>
        <p:nvPicPr>
          <p:cNvPr id="5" name="Picture 4" descr="C:\Users\Administrator\Desktop\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428233">
            <a:off x="445120" y="1039438"/>
            <a:ext cx="2519789" cy="2200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0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Grp="1" noChangeArrowheads="1"/>
          </p:cNvSpPr>
          <p:nvPr>
            <p:ph type="title"/>
          </p:nvPr>
        </p:nvSpPr>
        <p:spPr bwMode="auto">
          <a:xfrm>
            <a:off x="0" y="17969"/>
            <a:ext cx="8931275" cy="584775"/>
          </a:xfrm>
          <a:prstGeom prst="rect">
            <a:avLst/>
          </a:prstGeom>
          <a:noFill/>
          <a:ln w="9525">
            <a:noFill/>
            <a:miter lim="800000"/>
            <a:headEnd/>
            <a:tailEnd/>
          </a:ln>
          <a:effectLst/>
        </p:spPr>
        <p:txBody>
          <a:bodyPr>
            <a:spAutoFit/>
          </a:bodyPr>
          <a:lstStyle/>
          <a:p>
            <a:pPr eaLnBrk="1" hangingPunct="1"/>
            <a:r>
              <a:rPr lang="ko-KR" altLang="en-US" sz="3200" dirty="0"/>
              <a:t>기술 모순 </a:t>
            </a:r>
            <a:r>
              <a:rPr lang="en-US" altLang="ko-KR" sz="3200" dirty="0"/>
              <a:t>: </a:t>
            </a:r>
            <a:r>
              <a:rPr lang="ko-KR" altLang="en-US" sz="3200" dirty="0"/>
              <a:t>모순 정의 사례</a:t>
            </a:r>
          </a:p>
        </p:txBody>
      </p:sp>
      <p:sp>
        <p:nvSpPr>
          <p:cNvPr id="5" name="Text Box 1026"/>
          <p:cNvSpPr txBox="1">
            <a:spLocks noChangeArrowheads="1"/>
          </p:cNvSpPr>
          <p:nvPr/>
        </p:nvSpPr>
        <p:spPr bwMode="auto">
          <a:xfrm>
            <a:off x="396874" y="826532"/>
            <a:ext cx="9308653" cy="5607689"/>
          </a:xfrm>
          <a:prstGeom prst="rect">
            <a:avLst/>
          </a:prstGeom>
          <a:noFill/>
          <a:ln w="9525">
            <a:solidFill>
              <a:schemeClr val="tx1"/>
            </a:solidFill>
            <a:miter lim="800000"/>
            <a:headEnd/>
            <a:tailEnd/>
          </a:ln>
        </p:spPr>
        <p:txBody>
          <a:bodyPr wrap="square">
            <a:spAutoFit/>
          </a:bodyPr>
          <a:lstStyle/>
          <a:p>
            <a:pPr>
              <a:spcBef>
                <a:spcPct val="50000"/>
              </a:spcBef>
              <a:defRPr/>
            </a:pPr>
            <a:r>
              <a:rPr lang="en-US" altLang="ko-KR" sz="1400">
                <a:solidFill>
                  <a:schemeClr val="tx1"/>
                </a:solidFill>
                <a:latin typeface="+mn-ea"/>
                <a:ea typeface="+mn-ea"/>
              </a:rPr>
              <a:t>    Technical contradictions are the classical engineering “trade-offs.” The desired state can’t be reached because something else in the system prevents it. In other words, when something gets better, something else gets worse. Classical examples include </a:t>
            </a:r>
          </a:p>
          <a:p>
            <a:pPr>
              <a:spcBef>
                <a:spcPct val="50000"/>
              </a:spcBef>
              <a:buFontTx/>
              <a:buChar char="•"/>
              <a:defRPr/>
            </a:pPr>
            <a:r>
              <a:rPr lang="en-US" altLang="ko-KR" sz="1400">
                <a:solidFill>
                  <a:schemeClr val="tx1"/>
                </a:solidFill>
                <a:latin typeface="+mn-ea"/>
                <a:ea typeface="+mn-ea"/>
              </a:rPr>
              <a:t> </a:t>
            </a:r>
            <a:r>
              <a:rPr lang="ko-KR" altLang="en-US" sz="1400">
                <a:solidFill>
                  <a:schemeClr val="tx1"/>
                </a:solidFill>
                <a:latin typeface="+mn-ea"/>
                <a:ea typeface="+mn-ea"/>
              </a:rPr>
              <a:t>제품이 튼튼해지면 무게가 무거워진다</a:t>
            </a:r>
            <a:r>
              <a:rPr lang="en-US" altLang="ko-KR" sz="1400">
                <a:solidFill>
                  <a:schemeClr val="tx1"/>
                </a:solidFill>
                <a:latin typeface="+mn-ea"/>
                <a:ea typeface="+mn-ea"/>
              </a:rPr>
              <a:t>. (The product gets stronger (good) but the weight increases (bad).) </a:t>
            </a:r>
          </a:p>
          <a:p>
            <a:pPr>
              <a:spcBef>
                <a:spcPct val="50000"/>
              </a:spcBef>
              <a:buFontTx/>
              <a:buChar char="•"/>
              <a:defRPr/>
            </a:pPr>
            <a:r>
              <a:rPr lang="en-US" altLang="ko-KR" sz="1400">
                <a:solidFill>
                  <a:schemeClr val="tx1"/>
                </a:solidFill>
                <a:latin typeface="+mn-ea"/>
                <a:ea typeface="+mn-ea"/>
              </a:rPr>
              <a:t> </a:t>
            </a:r>
            <a:r>
              <a:rPr lang="ko-KR" altLang="en-US" sz="1400">
                <a:solidFill>
                  <a:schemeClr val="tx1"/>
                </a:solidFill>
                <a:latin typeface="+mn-ea"/>
                <a:ea typeface="+mn-ea"/>
              </a:rPr>
              <a:t>통신 대역폭이 증가하면 에너지가 많이 소비된다</a:t>
            </a:r>
            <a:r>
              <a:rPr lang="en-US" altLang="ko-KR" sz="1400">
                <a:solidFill>
                  <a:schemeClr val="tx1"/>
                </a:solidFill>
                <a:latin typeface="+mn-ea"/>
                <a:ea typeface="+mn-ea"/>
              </a:rPr>
              <a:t>. (The bandwidth increases (good) but requires more power (bad).) </a:t>
            </a:r>
          </a:p>
          <a:p>
            <a:pPr>
              <a:spcBef>
                <a:spcPct val="50000"/>
              </a:spcBef>
              <a:buFontTx/>
              <a:buChar char="•"/>
              <a:defRPr/>
            </a:pPr>
            <a:r>
              <a:rPr lang="en-US" altLang="ko-KR" sz="1400">
                <a:solidFill>
                  <a:schemeClr val="tx1"/>
                </a:solidFill>
                <a:latin typeface="+mn-ea"/>
                <a:ea typeface="+mn-ea"/>
              </a:rPr>
              <a:t> </a:t>
            </a:r>
            <a:r>
              <a:rPr lang="ko-KR" altLang="en-US" sz="1400">
                <a:solidFill>
                  <a:schemeClr val="tx1"/>
                </a:solidFill>
                <a:latin typeface="+mn-ea"/>
                <a:ea typeface="+mn-ea"/>
              </a:rPr>
              <a:t>고객 맞춤형 서비스는  좋으나 서비스 전달 체계가 복잡해진다</a:t>
            </a:r>
            <a:r>
              <a:rPr lang="en-US" altLang="ko-KR" sz="1400">
                <a:solidFill>
                  <a:schemeClr val="tx1"/>
                </a:solidFill>
                <a:latin typeface="+mn-ea"/>
                <a:ea typeface="+mn-ea"/>
              </a:rPr>
              <a:t>. (Service is customized to each customer (good) but the service delivery system gets complicated (bad).) </a:t>
            </a:r>
          </a:p>
          <a:p>
            <a:pPr>
              <a:spcBef>
                <a:spcPct val="50000"/>
              </a:spcBef>
              <a:buFontTx/>
              <a:buChar char="•"/>
              <a:defRPr/>
            </a:pPr>
            <a:r>
              <a:rPr lang="en-US" altLang="ko-KR" sz="1400">
                <a:solidFill>
                  <a:schemeClr val="tx1"/>
                </a:solidFill>
                <a:latin typeface="+mn-ea"/>
                <a:ea typeface="+mn-ea"/>
              </a:rPr>
              <a:t> </a:t>
            </a:r>
            <a:r>
              <a:rPr lang="ko-KR" altLang="en-US" sz="1400">
                <a:solidFill>
                  <a:schemeClr val="tx1"/>
                </a:solidFill>
                <a:latin typeface="+mn-ea"/>
                <a:ea typeface="+mn-ea"/>
              </a:rPr>
              <a:t>자동차 에어백이 승차자를 보호하기 위해서 빠르게 작동하면 좋으나 어린이나 키가 작은 사람에게는 상해를 입힌다</a:t>
            </a:r>
            <a:r>
              <a:rPr lang="en-US" altLang="ko-KR" sz="1400">
                <a:solidFill>
                  <a:schemeClr val="tx1"/>
                </a:solidFill>
                <a:latin typeface="+mn-ea"/>
                <a:ea typeface="+mn-ea"/>
              </a:rPr>
              <a:t>.(The automobile airbag should deploy very fast, to protect the occupant (good) but the faster it deploys, the more likely it is to injure or kill small people or out of position people (bad).) </a:t>
            </a:r>
            <a:endParaRPr lang="en-US" altLang="ko-KR" sz="1400">
              <a:solidFill>
                <a:schemeClr val="tx1"/>
              </a:solidFill>
              <a:latin typeface="+mn-ea"/>
              <a:ea typeface="+mn-ea"/>
              <a:cs typeface="Arial" pitchFamily="34" charset="0"/>
            </a:endParaRPr>
          </a:p>
          <a:p>
            <a:pPr>
              <a:spcBef>
                <a:spcPct val="50000"/>
              </a:spcBef>
              <a:buFontTx/>
              <a:buChar char="•"/>
              <a:defRPr/>
            </a:pPr>
            <a:r>
              <a:rPr lang="en-US" altLang="ko-KR" sz="1400">
                <a:solidFill>
                  <a:schemeClr val="tx1"/>
                </a:solidFill>
                <a:latin typeface="+mn-ea"/>
                <a:ea typeface="+mn-ea"/>
                <a:cs typeface="Arial" pitchFamily="34" charset="0"/>
              </a:rPr>
              <a:t> </a:t>
            </a:r>
            <a:r>
              <a:rPr lang="ko-KR" altLang="en-US" sz="1400">
                <a:solidFill>
                  <a:schemeClr val="tx1"/>
                </a:solidFill>
                <a:latin typeface="+mn-ea"/>
                <a:ea typeface="+mn-ea"/>
              </a:rPr>
              <a:t>자동차 엔진의 마력이 증가할 수록 연료를 많이 소비한다</a:t>
            </a:r>
            <a:r>
              <a:rPr lang="en-US" altLang="ko-KR" sz="1400">
                <a:solidFill>
                  <a:schemeClr val="tx1"/>
                </a:solidFill>
                <a:latin typeface="+mn-ea"/>
                <a:ea typeface="+mn-ea"/>
              </a:rPr>
              <a:t>. (The vehicle has higher horsepower, but uses more fuel.) </a:t>
            </a:r>
          </a:p>
          <a:p>
            <a:pPr>
              <a:spcBef>
                <a:spcPct val="50000"/>
              </a:spcBef>
              <a:buFontTx/>
              <a:buChar char="•"/>
              <a:defRPr/>
            </a:pPr>
            <a:r>
              <a:rPr lang="en-US" altLang="ko-KR" sz="1400">
                <a:solidFill>
                  <a:schemeClr val="tx1"/>
                </a:solidFill>
                <a:latin typeface="+mn-ea"/>
                <a:ea typeface="+mn-ea"/>
              </a:rPr>
              <a:t> </a:t>
            </a:r>
            <a:r>
              <a:rPr lang="ko-KR" altLang="en-US" sz="1400">
                <a:solidFill>
                  <a:schemeClr val="tx1"/>
                </a:solidFill>
                <a:latin typeface="+mn-ea"/>
                <a:ea typeface="+mn-ea"/>
              </a:rPr>
              <a:t>자동차가 고 가속이 되면 좋으나 연료를 많이 소비한다</a:t>
            </a:r>
            <a:r>
              <a:rPr lang="en-US" altLang="ko-KR" sz="1400">
                <a:solidFill>
                  <a:schemeClr val="tx1"/>
                </a:solidFill>
                <a:latin typeface="+mn-ea"/>
                <a:ea typeface="+mn-ea"/>
              </a:rPr>
              <a:t>. (The vehicle has high acceleration but uses more fuel.) </a:t>
            </a:r>
          </a:p>
          <a:p>
            <a:pPr>
              <a:spcBef>
                <a:spcPct val="50000"/>
              </a:spcBef>
              <a:buFontTx/>
              <a:buChar char="•"/>
              <a:defRPr/>
            </a:pPr>
            <a:r>
              <a:rPr lang="en-US" altLang="ko-KR" sz="1400">
                <a:solidFill>
                  <a:schemeClr val="tx1"/>
                </a:solidFill>
                <a:latin typeface="+mn-ea"/>
                <a:ea typeface="+mn-ea"/>
              </a:rPr>
              <a:t> </a:t>
            </a:r>
            <a:r>
              <a:rPr lang="ko-KR" altLang="en-US" sz="1400">
                <a:solidFill>
                  <a:schemeClr val="tx1"/>
                </a:solidFill>
                <a:latin typeface="+mn-ea"/>
                <a:ea typeface="+mn-ea"/>
              </a:rPr>
              <a:t>픽업트럭의 용량이 증가하면 승차감은 나빠진다</a:t>
            </a:r>
            <a:r>
              <a:rPr lang="en-US" altLang="ko-KR" sz="1400">
                <a:solidFill>
                  <a:schemeClr val="tx1"/>
                </a:solidFill>
                <a:latin typeface="+mn-ea"/>
                <a:ea typeface="+mn-ea"/>
              </a:rPr>
              <a:t>. (A pick-up truck has high load capacity (stiff rear suspension) but the ride is rough.) </a:t>
            </a:r>
          </a:p>
          <a:p>
            <a:pPr>
              <a:spcBef>
                <a:spcPct val="50000"/>
              </a:spcBef>
              <a:buFontTx/>
              <a:buChar char="•"/>
              <a:defRPr/>
            </a:pPr>
            <a:r>
              <a:rPr lang="en-US" altLang="ko-KR" sz="1400">
                <a:solidFill>
                  <a:schemeClr val="tx1"/>
                </a:solidFill>
                <a:latin typeface="+mn-ea"/>
                <a:ea typeface="+mn-ea"/>
              </a:rPr>
              <a:t> </a:t>
            </a:r>
            <a:r>
              <a:rPr lang="ko-KR" altLang="en-US" sz="1400">
                <a:solidFill>
                  <a:schemeClr val="tx1"/>
                </a:solidFill>
                <a:latin typeface="+mn-ea"/>
                <a:ea typeface="+mn-ea"/>
              </a:rPr>
              <a:t>전기 자동차는 재 충전 시간을 길게 만들 수 있지만 배터리의 무게가 너무 증가하여 고속이동이 어려워진다</a:t>
            </a:r>
            <a:r>
              <a:rPr lang="en-US" altLang="ko-KR" sz="1400">
                <a:solidFill>
                  <a:schemeClr val="tx1"/>
                </a:solidFill>
                <a:latin typeface="+mn-ea"/>
                <a:ea typeface="+mn-ea"/>
              </a:rPr>
              <a:t>. (Electric vehicles can go long distances between recharging, but the battery weight gets too high to move at all.) </a:t>
            </a:r>
          </a:p>
        </p:txBody>
      </p:sp>
    </p:spTree>
    <p:extLst>
      <p:ext uri="{BB962C8B-B14F-4D97-AF65-F5344CB8AC3E}">
        <p14:creationId xmlns:p14="http://schemas.microsoft.com/office/powerpoint/2010/main" val="337447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AutoShape 4"/>
          <p:cNvSpPr>
            <a:spLocks noChangeArrowheads="1"/>
          </p:cNvSpPr>
          <p:nvPr/>
        </p:nvSpPr>
        <p:spPr bwMode="auto">
          <a:xfrm>
            <a:off x="920552" y="1994567"/>
            <a:ext cx="7056784" cy="944563"/>
          </a:xfrm>
          <a:prstGeom prst="roundRect">
            <a:avLst>
              <a:gd name="adj" fmla="val 16667"/>
            </a:avLst>
          </a:prstGeom>
          <a:gradFill rotWithShape="0">
            <a:gsLst>
              <a:gs pos="0">
                <a:schemeClr val="bg1"/>
              </a:gs>
              <a:gs pos="100000">
                <a:srgbClr val="99CCFF"/>
              </a:gs>
            </a:gsLst>
            <a:path path="shape">
              <a:fillToRect l="50000" t="50000" r="50000" b="50000"/>
            </a:path>
          </a:gradFill>
          <a:ln w="9525">
            <a:solidFill>
              <a:schemeClr val="bg2"/>
            </a:solidFill>
            <a:round/>
            <a:headEnd/>
            <a:tailEnd/>
          </a:ln>
        </p:spPr>
        <p:txBody>
          <a:bodyPr wrap="square" anchor="ctr">
            <a:spAutoFit/>
          </a:bodyP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eaLnBrk="1" hangingPunct="1"/>
            <a:endParaRPr lang="ko-KR" altLang="en-US"/>
          </a:p>
        </p:txBody>
      </p:sp>
      <p:pic>
        <p:nvPicPr>
          <p:cNvPr id="9728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9341" y="1969962"/>
            <a:ext cx="64389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000000"/>
                </a:solidFill>
                <a:miter lim="800000"/>
                <a:headEnd/>
                <a:tailEnd/>
              </a14:hiddenLine>
            </a:ext>
          </a:extLst>
        </p:spPr>
      </p:pic>
      <p:sp>
        <p:nvSpPr>
          <p:cNvPr id="97289" name="Rectangle 9"/>
          <p:cNvSpPr>
            <a:spLocks noChangeArrowheads="1"/>
          </p:cNvSpPr>
          <p:nvPr/>
        </p:nvSpPr>
        <p:spPr bwMode="auto">
          <a:xfrm>
            <a:off x="5487991" y="2582737"/>
            <a:ext cx="20081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eaLnBrk="1" hangingPunct="1"/>
            <a:r>
              <a:rPr lang="en-US" altLang="ko-KR" sz="1600">
                <a:solidFill>
                  <a:srgbClr val="0000FF"/>
                </a:solidFill>
                <a:latin typeface="Arial" pitchFamily="34" charset="0"/>
              </a:rPr>
              <a:t>“</a:t>
            </a:r>
            <a:r>
              <a:rPr lang="en-US" altLang="ko-KR" sz="1600">
                <a:solidFill>
                  <a:srgbClr val="0000FF"/>
                </a:solidFill>
              </a:rPr>
              <a:t>Win-Win Solution</a:t>
            </a:r>
            <a:r>
              <a:rPr lang="en-US" altLang="ko-KR" sz="1600">
                <a:solidFill>
                  <a:srgbClr val="0000FF"/>
                </a:solidFill>
                <a:latin typeface="Arial" pitchFamily="34" charset="0"/>
              </a:rPr>
              <a:t>”</a:t>
            </a:r>
            <a:endParaRPr lang="en-US" altLang="ko-KR" sz="1600">
              <a:solidFill>
                <a:srgbClr val="0000FF"/>
              </a:solidFill>
            </a:endParaRPr>
          </a:p>
        </p:txBody>
      </p:sp>
      <p:sp>
        <p:nvSpPr>
          <p:cNvPr id="10" name="Text Box 2"/>
          <p:cNvSpPr txBox="1">
            <a:spLocks noChangeArrowheads="1"/>
          </p:cNvSpPr>
          <p:nvPr/>
        </p:nvSpPr>
        <p:spPr bwMode="auto">
          <a:xfrm>
            <a:off x="0" y="34131"/>
            <a:ext cx="7019925" cy="579438"/>
          </a:xfrm>
          <a:prstGeom prst="rect">
            <a:avLst/>
          </a:prstGeom>
          <a:noFill/>
          <a:ln w="9525">
            <a:noFill/>
            <a:miter lim="800000"/>
            <a:headEnd/>
            <a:tailEnd/>
          </a:ln>
          <a:effectLst/>
        </p:spPr>
        <p:txBody>
          <a:bodyPr>
            <a:spAutoFit/>
          </a:bodyPr>
          <a:lstStyle/>
          <a:p>
            <a:pPr algn="l">
              <a:defRPr/>
            </a:pPr>
            <a:r>
              <a:rPr lang="en-US" altLang="ko-KR" sz="3200" dirty="0">
                <a:latin typeface="HY견고딕" panose="02030600000101010101" pitchFamily="18" charset="-127"/>
                <a:ea typeface="HY견고딕" panose="02030600000101010101" pitchFamily="18" charset="-127"/>
              </a:rPr>
              <a:t>TRIZ </a:t>
            </a:r>
            <a:r>
              <a:rPr lang="ko-KR" altLang="en-US"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의 기본 개념</a:t>
            </a:r>
            <a:r>
              <a:rPr lang="en-US" altLang="ko-KR"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(2) - </a:t>
            </a:r>
            <a:r>
              <a:rPr lang="ko-KR" altLang="en-US"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이상성</a:t>
            </a:r>
          </a:p>
        </p:txBody>
      </p:sp>
      <p:sp>
        <p:nvSpPr>
          <p:cNvPr id="11" name="Text Box 3"/>
          <p:cNvSpPr txBox="1">
            <a:spLocks noChangeArrowheads="1"/>
          </p:cNvSpPr>
          <p:nvPr/>
        </p:nvSpPr>
        <p:spPr bwMode="auto">
          <a:xfrm>
            <a:off x="416496" y="3429000"/>
            <a:ext cx="9289032" cy="239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90500" indent="-190500"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eaLnBrk="1" hangingPunct="1">
              <a:lnSpc>
                <a:spcPct val="105000"/>
              </a:lnSpc>
              <a:spcBef>
                <a:spcPct val="30000"/>
              </a:spcBef>
              <a:buFont typeface="Wingdings" pitchFamily="2" charset="2"/>
              <a:buChar char="q"/>
            </a:pPr>
            <a:r>
              <a:rPr lang="ko-KR" altLang="en-US" sz="1800" b="0" dirty="0"/>
              <a:t> 유해한 기능</a:t>
            </a:r>
            <a:endParaRPr lang="en-US" altLang="ko-KR" sz="1800" b="0" dirty="0"/>
          </a:p>
          <a:p>
            <a:pPr lvl="1" eaLnBrk="1" hangingPunct="1">
              <a:lnSpc>
                <a:spcPct val="105000"/>
              </a:lnSpc>
              <a:spcBef>
                <a:spcPct val="30000"/>
              </a:spcBef>
              <a:buFont typeface="Wingdings" panose="05000000000000000000" pitchFamily="2" charset="2"/>
              <a:buChar char="ü"/>
            </a:pPr>
            <a:r>
              <a:rPr lang="ko-KR" altLang="en-US" sz="1800" b="0" dirty="0"/>
              <a:t>시스템의 무게</a:t>
            </a:r>
            <a:r>
              <a:rPr lang="en-US" altLang="ko-KR" sz="1800" b="0" dirty="0"/>
              <a:t>, </a:t>
            </a:r>
            <a:r>
              <a:rPr lang="ko-KR" altLang="en-US" sz="1800" b="0" dirty="0"/>
              <a:t>크기</a:t>
            </a:r>
            <a:r>
              <a:rPr lang="en-US" altLang="ko-KR" sz="1800" b="0" dirty="0"/>
              <a:t>, </a:t>
            </a:r>
            <a:r>
              <a:rPr lang="ko-KR" altLang="en-US" sz="1800" b="0" dirty="0"/>
              <a:t>에너지 소비</a:t>
            </a:r>
            <a:r>
              <a:rPr lang="en-US" altLang="ko-KR" sz="1800" b="0" dirty="0"/>
              <a:t>, </a:t>
            </a:r>
            <a:r>
              <a:rPr lang="ko-KR" altLang="en-US" sz="1800" b="0" dirty="0"/>
              <a:t>비용</a:t>
            </a:r>
            <a:r>
              <a:rPr lang="en-US" altLang="ko-KR" sz="1800" b="0" dirty="0"/>
              <a:t>(Cost) </a:t>
            </a:r>
            <a:r>
              <a:rPr lang="ko-KR" altLang="en-US" sz="1800" b="0" dirty="0"/>
              <a:t>그리고 유익한 기능을 수행하면서 나타나는 부작용</a:t>
            </a:r>
            <a:r>
              <a:rPr lang="en-US" altLang="ko-KR" sz="1800" b="0" dirty="0"/>
              <a:t> </a:t>
            </a:r>
            <a:r>
              <a:rPr lang="ko-KR" altLang="en-US" sz="1800" b="0" dirty="0"/>
              <a:t>등을 모두 포함</a:t>
            </a:r>
            <a:endParaRPr lang="en-US" altLang="ko-KR" sz="1800" b="0" dirty="0"/>
          </a:p>
          <a:p>
            <a:pPr eaLnBrk="1" hangingPunct="1">
              <a:lnSpc>
                <a:spcPct val="105000"/>
              </a:lnSpc>
              <a:spcBef>
                <a:spcPct val="30000"/>
              </a:spcBef>
              <a:buFont typeface="Wingdings" pitchFamily="2" charset="2"/>
              <a:buChar char="q"/>
            </a:pPr>
            <a:r>
              <a:rPr lang="en-US" altLang="ko-KR" sz="1800" b="0" dirty="0"/>
              <a:t> </a:t>
            </a:r>
            <a:r>
              <a:rPr lang="ko-KR" altLang="en-US" sz="1800" b="0" dirty="0"/>
              <a:t>유익한 기능</a:t>
            </a:r>
            <a:endParaRPr lang="en-US" altLang="ko-KR" sz="1800" b="0" dirty="0"/>
          </a:p>
          <a:p>
            <a:pPr marL="838200" lvl="1" eaLnBrk="1" hangingPunct="1">
              <a:lnSpc>
                <a:spcPct val="105000"/>
              </a:lnSpc>
              <a:spcBef>
                <a:spcPct val="30000"/>
              </a:spcBef>
              <a:buFont typeface="Wingdings" panose="05000000000000000000" pitchFamily="2" charset="2"/>
              <a:buChar char="ü"/>
            </a:pPr>
            <a:r>
              <a:rPr lang="ko-KR" altLang="en-US" sz="1800" b="0" dirty="0"/>
              <a:t>유익한 기능 구현을 위한 가시적인 시스템이 존재한다는 것 자체가 원초적 모순</a:t>
            </a:r>
            <a:endParaRPr lang="en-US" altLang="ko-KR" sz="1800" b="0" dirty="0"/>
          </a:p>
          <a:p>
            <a:pPr marL="838200" lvl="1" eaLnBrk="1" hangingPunct="1">
              <a:lnSpc>
                <a:spcPct val="105000"/>
              </a:lnSpc>
              <a:spcBef>
                <a:spcPct val="30000"/>
              </a:spcBef>
              <a:buFont typeface="Wingdings" panose="05000000000000000000" pitchFamily="2" charset="2"/>
              <a:buChar char="ü"/>
            </a:pPr>
            <a:r>
              <a:rPr lang="ko-KR" altLang="en-US" sz="1800" b="0" dirty="0"/>
              <a:t>모든 시스템은 이 모순을 제거하기 위해서 끊임없이 진화 발전한다</a:t>
            </a:r>
            <a:r>
              <a:rPr lang="en-US" altLang="ko-KR" sz="1800" b="0" dirty="0"/>
              <a:t>.</a:t>
            </a:r>
          </a:p>
        </p:txBody>
      </p:sp>
      <p:sp>
        <p:nvSpPr>
          <p:cNvPr id="12" name="Rectangle 3"/>
          <p:cNvSpPr txBox="1">
            <a:spLocks noChangeArrowheads="1"/>
          </p:cNvSpPr>
          <p:nvPr/>
        </p:nvSpPr>
        <p:spPr bwMode="auto">
          <a:xfrm>
            <a:off x="272480" y="750686"/>
            <a:ext cx="8280920" cy="1051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Char char="•"/>
              <a:defRPr kumimoji="1" sz="24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kumimoji="1" sz="2800">
                <a:solidFill>
                  <a:schemeClr val="tx1"/>
                </a:solidFill>
                <a:latin typeface="+mn-lt"/>
                <a:ea typeface="+mn-ea"/>
              </a:defRPr>
            </a:lvl2pPr>
            <a:lvl3pPr marL="1143000" indent="-228600" algn="l" rtl="0" eaLnBrk="0" fontAlgn="base" latinLnBrk="1" hangingPunct="0">
              <a:spcBef>
                <a:spcPct val="20000"/>
              </a:spcBef>
              <a:spcAft>
                <a:spcPct val="0"/>
              </a:spcAft>
              <a:buChar char="•"/>
              <a:defRPr kumimoji="1" sz="2400">
                <a:solidFill>
                  <a:schemeClr val="tx1"/>
                </a:solidFill>
                <a:latin typeface="+mn-lt"/>
                <a:ea typeface="+mn-ea"/>
              </a:defRPr>
            </a:lvl3pPr>
            <a:lvl4pPr marL="1600200" indent="-228600" algn="l" rtl="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4pPr>
            <a:lvl5pPr marL="2057400" indent="-228600" algn="l" rtl="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5pPr>
            <a:lvl6pPr marL="25146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9pPr>
          </a:lstStyle>
          <a:p>
            <a:pPr>
              <a:lnSpc>
                <a:spcPct val="120000"/>
              </a:lnSpc>
              <a:buFont typeface="Wingdings" panose="05000000000000000000" pitchFamily="2" charset="2"/>
              <a:buChar char="v"/>
            </a:pPr>
            <a:r>
              <a:rPr lang="en-US" altLang="ko-KR" kern="0" dirty="0">
                <a:solidFill>
                  <a:srgbClr val="FF3300"/>
                </a:solidFill>
                <a:latin typeface="휴먼둥근헤드라인" pitchFamily="18" charset="-127"/>
                <a:ea typeface="휴먼둥근헤드라인" pitchFamily="18" charset="-127"/>
              </a:rPr>
              <a:t>IFR (Ideal Final Result) :</a:t>
            </a:r>
          </a:p>
          <a:p>
            <a:pPr lvl="1">
              <a:lnSpc>
                <a:spcPct val="120000"/>
              </a:lnSpc>
              <a:buFont typeface="Wingdings" panose="05000000000000000000" pitchFamily="2" charset="2"/>
              <a:buChar char="ü"/>
            </a:pPr>
            <a:r>
              <a:rPr lang="ko-KR" altLang="en-US" sz="2000" kern="0" dirty="0">
                <a:latin typeface="휴먼둥근헤드라인" pitchFamily="18" charset="-127"/>
                <a:ea typeface="휴먼둥근헤드라인" pitchFamily="18" charset="-127"/>
              </a:rPr>
              <a:t>비용이 거의 소요되지 않으면서 효과는 극대화 되는 해결책</a:t>
            </a:r>
          </a:p>
        </p:txBody>
      </p:sp>
    </p:spTree>
    <p:extLst>
      <p:ext uri="{BB962C8B-B14F-4D97-AF65-F5344CB8AC3E}">
        <p14:creationId xmlns:p14="http://schemas.microsoft.com/office/powerpoint/2010/main" val="14210906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nodeType="afterGroup">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checkerboard(across)">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2"/>
          <p:cNvSpPr txBox="1">
            <a:spLocks noChangeArrowheads="1"/>
          </p:cNvSpPr>
          <p:nvPr/>
        </p:nvSpPr>
        <p:spPr bwMode="auto">
          <a:xfrm>
            <a:off x="0" y="34131"/>
            <a:ext cx="7019925" cy="579438"/>
          </a:xfrm>
          <a:prstGeom prst="rect">
            <a:avLst/>
          </a:prstGeom>
          <a:noFill/>
          <a:ln w="9525">
            <a:noFill/>
            <a:miter lim="800000"/>
            <a:headEnd/>
            <a:tailEnd/>
          </a:ln>
          <a:effectLst/>
        </p:spPr>
        <p:txBody>
          <a:bodyPr>
            <a:spAutoFit/>
          </a:bodyPr>
          <a:lstStyle/>
          <a:p>
            <a:pPr algn="l">
              <a:defRPr/>
            </a:pPr>
            <a:r>
              <a:rPr lang="en-US" altLang="ko-KR" sz="3200" dirty="0">
                <a:latin typeface="HY견고딕" panose="02030600000101010101" pitchFamily="18" charset="-127"/>
                <a:ea typeface="HY견고딕" panose="02030600000101010101" pitchFamily="18" charset="-127"/>
              </a:rPr>
              <a:t>TRIZ </a:t>
            </a:r>
            <a:r>
              <a:rPr lang="ko-KR" altLang="en-US"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의 기본 개념</a:t>
            </a:r>
            <a:r>
              <a:rPr lang="en-US" altLang="ko-KR"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(2) - </a:t>
            </a:r>
            <a:r>
              <a:rPr lang="ko-KR" altLang="en-US"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이상성</a:t>
            </a:r>
          </a:p>
        </p:txBody>
      </p:sp>
      <p:sp>
        <p:nvSpPr>
          <p:cNvPr id="12" name="Rectangle 3"/>
          <p:cNvSpPr txBox="1">
            <a:spLocks noChangeArrowheads="1"/>
          </p:cNvSpPr>
          <p:nvPr/>
        </p:nvSpPr>
        <p:spPr bwMode="auto">
          <a:xfrm>
            <a:off x="272480" y="750686"/>
            <a:ext cx="9217024" cy="49825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Char char="•"/>
              <a:defRPr kumimoji="1" sz="24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kumimoji="1" sz="2800">
                <a:solidFill>
                  <a:schemeClr val="tx1"/>
                </a:solidFill>
                <a:latin typeface="+mn-lt"/>
                <a:ea typeface="+mn-ea"/>
              </a:defRPr>
            </a:lvl2pPr>
            <a:lvl3pPr marL="1143000" indent="-228600" algn="l" rtl="0" eaLnBrk="0" fontAlgn="base" latinLnBrk="1" hangingPunct="0">
              <a:spcBef>
                <a:spcPct val="20000"/>
              </a:spcBef>
              <a:spcAft>
                <a:spcPct val="0"/>
              </a:spcAft>
              <a:buChar char="•"/>
              <a:defRPr kumimoji="1" sz="2400">
                <a:solidFill>
                  <a:schemeClr val="tx1"/>
                </a:solidFill>
                <a:latin typeface="+mn-lt"/>
                <a:ea typeface="+mn-ea"/>
              </a:defRPr>
            </a:lvl3pPr>
            <a:lvl4pPr marL="1600200" indent="-228600" algn="l" rtl="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4pPr>
            <a:lvl5pPr marL="2057400" indent="-228600" algn="l" rtl="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5pPr>
            <a:lvl6pPr marL="25146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9pPr>
          </a:lstStyle>
          <a:p>
            <a:pPr>
              <a:lnSpc>
                <a:spcPct val="120000"/>
              </a:lnSpc>
              <a:buFontTx/>
              <a:buNone/>
            </a:pPr>
            <a:r>
              <a:rPr lang="en-US" altLang="ko-KR" kern="0" dirty="0">
                <a:solidFill>
                  <a:srgbClr val="FF3300"/>
                </a:solidFill>
                <a:latin typeface="휴먼둥근헤드라인" pitchFamily="18" charset="-127"/>
                <a:ea typeface="휴먼둥근헤드라인" pitchFamily="18" charset="-127"/>
              </a:rPr>
              <a:t>IFR (Ideal Final Result) </a:t>
            </a:r>
            <a:r>
              <a:rPr lang="ko-KR" altLang="en-US" kern="0" dirty="0">
                <a:solidFill>
                  <a:srgbClr val="FF3300"/>
                </a:solidFill>
                <a:latin typeface="휴먼둥근헤드라인" pitchFamily="18" charset="-127"/>
                <a:ea typeface="휴먼둥근헤드라인" pitchFamily="18" charset="-127"/>
              </a:rPr>
              <a:t>사례 </a:t>
            </a:r>
            <a:r>
              <a:rPr lang="en-US" altLang="ko-KR" kern="0" dirty="0">
                <a:solidFill>
                  <a:srgbClr val="FF3300"/>
                </a:solidFill>
                <a:latin typeface="휴먼둥근헤드라인" pitchFamily="18" charset="-127"/>
                <a:ea typeface="휴먼둥근헤드라인" pitchFamily="18" charset="-127"/>
              </a:rPr>
              <a:t>: </a:t>
            </a:r>
            <a:r>
              <a:rPr lang="ko-KR" altLang="en-US" kern="0" dirty="0">
                <a:latin typeface="HY견고딕" panose="02030600000101010101" pitchFamily="18" charset="-127"/>
                <a:ea typeface="HY견고딕" panose="02030600000101010101" pitchFamily="18" charset="-127"/>
              </a:rPr>
              <a:t>애완용 강아지를 키운다고 생각해 봅시다</a:t>
            </a:r>
            <a:r>
              <a:rPr lang="en-US" altLang="ko-KR" kern="0" dirty="0">
                <a:latin typeface="HY견고딕" panose="02030600000101010101" pitchFamily="18" charset="-127"/>
                <a:ea typeface="HY견고딕" panose="02030600000101010101" pitchFamily="18" charset="-127"/>
              </a:rPr>
              <a:t>. </a:t>
            </a:r>
          </a:p>
          <a:p>
            <a:pPr>
              <a:lnSpc>
                <a:spcPct val="120000"/>
              </a:lnSpc>
              <a:buFontTx/>
              <a:buNone/>
            </a:pPr>
            <a:endParaRPr lang="en-US" altLang="ko-KR" kern="0" dirty="0">
              <a:latin typeface="HY견고딕" panose="02030600000101010101" pitchFamily="18" charset="-127"/>
              <a:ea typeface="HY견고딕" panose="02030600000101010101" pitchFamily="18" charset="-127"/>
            </a:endParaRPr>
          </a:p>
          <a:p>
            <a:pPr>
              <a:lnSpc>
                <a:spcPct val="120000"/>
              </a:lnSpc>
              <a:buFont typeface="Wingdings" panose="05000000000000000000" pitchFamily="2" charset="2"/>
              <a:buChar char="v"/>
            </a:pPr>
            <a:r>
              <a:rPr lang="ko-KR" altLang="en-US" kern="0" dirty="0">
                <a:latin typeface="HY견고딕" panose="02030600000101010101" pitchFamily="18" charset="-127"/>
                <a:ea typeface="HY견고딕" panose="02030600000101010101" pitchFamily="18" charset="-127"/>
              </a:rPr>
              <a:t>유익작용의 합 </a:t>
            </a:r>
            <a:r>
              <a:rPr lang="en-US" altLang="ko-KR" kern="0" dirty="0">
                <a:latin typeface="HY견고딕" panose="02030600000101010101" pitchFamily="18" charset="-127"/>
                <a:ea typeface="HY견고딕" panose="02030600000101010101" pitchFamily="18" charset="-127"/>
              </a:rPr>
              <a:t>:</a:t>
            </a:r>
          </a:p>
          <a:p>
            <a:pPr lvl="1">
              <a:lnSpc>
                <a:spcPct val="120000"/>
              </a:lnSpc>
              <a:buFont typeface="Wingdings" panose="05000000000000000000" pitchFamily="2" charset="2"/>
              <a:buChar char="ü"/>
            </a:pPr>
            <a:r>
              <a:rPr lang="ko-KR" altLang="en-US" sz="2000" kern="0" dirty="0">
                <a:latin typeface="휴먼둥근헤드라인" pitchFamily="18" charset="-127"/>
                <a:ea typeface="휴먼둥근헤드라인" pitchFamily="18" charset="-127"/>
              </a:rPr>
              <a:t>재롱을 보는 즐거움</a:t>
            </a:r>
            <a:endParaRPr lang="en-US" altLang="ko-KR" sz="2000" kern="0" dirty="0">
              <a:latin typeface="휴먼둥근헤드라인" pitchFamily="18" charset="-127"/>
              <a:ea typeface="휴먼둥근헤드라인" pitchFamily="18" charset="-127"/>
            </a:endParaRPr>
          </a:p>
          <a:p>
            <a:pPr lvl="1">
              <a:lnSpc>
                <a:spcPct val="120000"/>
              </a:lnSpc>
              <a:buFont typeface="Wingdings" panose="05000000000000000000" pitchFamily="2" charset="2"/>
              <a:buChar char="ü"/>
            </a:pPr>
            <a:r>
              <a:rPr lang="ko-KR" altLang="en-US" sz="2000" kern="0" dirty="0">
                <a:latin typeface="휴먼둥근헤드라인" pitchFamily="18" charset="-127"/>
                <a:ea typeface="휴먼둥근헤드라인" pitchFamily="18" charset="-127"/>
              </a:rPr>
              <a:t>집에 돌아갔을 때 반갑게 맞아 주는 것</a:t>
            </a:r>
            <a:endParaRPr lang="en-US" altLang="ko-KR" sz="2000" kern="0" dirty="0">
              <a:latin typeface="휴먼둥근헤드라인" pitchFamily="18" charset="-127"/>
              <a:ea typeface="휴먼둥근헤드라인" pitchFamily="18" charset="-127"/>
            </a:endParaRPr>
          </a:p>
          <a:p>
            <a:pPr lvl="1">
              <a:lnSpc>
                <a:spcPct val="120000"/>
              </a:lnSpc>
              <a:buFont typeface="Wingdings" panose="05000000000000000000" pitchFamily="2" charset="2"/>
              <a:buChar char="ü"/>
            </a:pPr>
            <a:r>
              <a:rPr lang="ko-KR" altLang="en-US" sz="2000" kern="0" dirty="0">
                <a:latin typeface="휴먼둥근헤드라인" pitchFamily="18" charset="-127"/>
                <a:ea typeface="휴먼둥근헤드라인" pitchFamily="18" charset="-127"/>
              </a:rPr>
              <a:t>어떤 것을 사랑함으로 인해 얻어지는 마음의 따듯함</a:t>
            </a:r>
            <a:r>
              <a:rPr lang="en-US" altLang="ko-KR" sz="2000" kern="0" dirty="0">
                <a:latin typeface="휴먼둥근헤드라인" pitchFamily="18" charset="-127"/>
                <a:ea typeface="휴먼둥근헤드라인" pitchFamily="18" charset="-127"/>
              </a:rPr>
              <a:t> </a:t>
            </a:r>
            <a:r>
              <a:rPr lang="ko-KR" altLang="en-US" sz="2000" kern="0" dirty="0">
                <a:latin typeface="휴먼둥근헤드라인" pitchFamily="18" charset="-127"/>
                <a:ea typeface="휴먼둥근헤드라인" pitchFamily="18" charset="-127"/>
              </a:rPr>
              <a:t>등</a:t>
            </a:r>
            <a:r>
              <a:rPr lang="en-US" altLang="ko-KR" sz="2000" kern="0" dirty="0">
                <a:latin typeface="휴먼둥근헤드라인" pitchFamily="18" charset="-127"/>
                <a:ea typeface="휴먼둥근헤드라인" pitchFamily="18" charset="-127"/>
              </a:rPr>
              <a:t>. </a:t>
            </a:r>
          </a:p>
          <a:p>
            <a:pPr>
              <a:lnSpc>
                <a:spcPct val="120000"/>
              </a:lnSpc>
              <a:buFont typeface="Wingdings" panose="05000000000000000000" pitchFamily="2" charset="2"/>
              <a:buChar char="v"/>
            </a:pPr>
            <a:r>
              <a:rPr lang="ko-KR" altLang="en-US" kern="0" dirty="0">
                <a:latin typeface="HY견고딕" panose="02030600000101010101" pitchFamily="18" charset="-127"/>
                <a:ea typeface="HY견고딕" panose="02030600000101010101" pitchFamily="18" charset="-127"/>
              </a:rPr>
              <a:t>유해작용의 합 </a:t>
            </a:r>
            <a:r>
              <a:rPr lang="en-US" altLang="ko-KR" kern="0" dirty="0">
                <a:latin typeface="HY견고딕" panose="02030600000101010101" pitchFamily="18" charset="-127"/>
                <a:ea typeface="HY견고딕" panose="02030600000101010101" pitchFamily="18" charset="-127"/>
              </a:rPr>
              <a:t>:</a:t>
            </a:r>
          </a:p>
          <a:p>
            <a:pPr lvl="1">
              <a:lnSpc>
                <a:spcPct val="120000"/>
              </a:lnSpc>
              <a:buFont typeface="Wingdings" panose="05000000000000000000" pitchFamily="2" charset="2"/>
              <a:buChar char="ü"/>
            </a:pPr>
            <a:r>
              <a:rPr lang="ko-KR" altLang="en-US" sz="2000" kern="0" dirty="0">
                <a:latin typeface="휴먼둥근헤드라인" pitchFamily="18" charset="-127"/>
                <a:ea typeface="휴먼둥근헤드라인" pitchFamily="18" charset="-127"/>
              </a:rPr>
              <a:t>사료 값</a:t>
            </a:r>
            <a:endParaRPr lang="en-US" altLang="ko-KR" sz="2000" kern="0" dirty="0">
              <a:latin typeface="휴먼둥근헤드라인" pitchFamily="18" charset="-127"/>
              <a:ea typeface="휴먼둥근헤드라인" pitchFamily="18" charset="-127"/>
            </a:endParaRPr>
          </a:p>
          <a:p>
            <a:pPr lvl="1">
              <a:lnSpc>
                <a:spcPct val="120000"/>
              </a:lnSpc>
              <a:buFont typeface="Wingdings" panose="05000000000000000000" pitchFamily="2" charset="2"/>
              <a:buChar char="ü"/>
            </a:pPr>
            <a:r>
              <a:rPr lang="ko-KR" altLang="en-US" sz="2000" kern="0" dirty="0">
                <a:latin typeface="휴먼둥근헤드라인" pitchFamily="18" charset="-127"/>
                <a:ea typeface="휴먼둥근헤드라인" pitchFamily="18" charset="-127"/>
              </a:rPr>
              <a:t>병원 비 등의 비용과  오물 청소</a:t>
            </a:r>
            <a:endParaRPr lang="en-US" altLang="ko-KR" sz="2000" kern="0" dirty="0">
              <a:latin typeface="휴먼둥근헤드라인" pitchFamily="18" charset="-127"/>
              <a:ea typeface="휴먼둥근헤드라인" pitchFamily="18" charset="-127"/>
            </a:endParaRPr>
          </a:p>
          <a:p>
            <a:pPr lvl="1">
              <a:lnSpc>
                <a:spcPct val="120000"/>
              </a:lnSpc>
              <a:buFont typeface="Wingdings" panose="05000000000000000000" pitchFamily="2" charset="2"/>
              <a:buChar char="ü"/>
            </a:pPr>
            <a:r>
              <a:rPr lang="ko-KR" altLang="en-US" sz="2000" kern="0" dirty="0">
                <a:latin typeface="휴먼둥근헤드라인" pitchFamily="18" charset="-127"/>
                <a:ea typeface="휴먼둥근헤드라인" pitchFamily="18" charset="-127"/>
              </a:rPr>
              <a:t>목욕 시키기</a:t>
            </a:r>
            <a:endParaRPr lang="en-US" altLang="ko-KR" sz="2000" kern="0" dirty="0">
              <a:latin typeface="휴먼둥근헤드라인" pitchFamily="18" charset="-127"/>
              <a:ea typeface="휴먼둥근헤드라인" pitchFamily="18" charset="-127"/>
            </a:endParaRPr>
          </a:p>
          <a:p>
            <a:pPr lvl="1">
              <a:lnSpc>
                <a:spcPct val="120000"/>
              </a:lnSpc>
              <a:buFont typeface="Wingdings" panose="05000000000000000000" pitchFamily="2" charset="2"/>
              <a:buChar char="ü"/>
            </a:pPr>
            <a:r>
              <a:rPr lang="ko-KR" altLang="en-US" sz="2000" kern="0" dirty="0">
                <a:latin typeface="휴먼둥근헤드라인" pitchFamily="18" charset="-127"/>
                <a:ea typeface="휴먼둥근헤드라인" pitchFamily="18" charset="-127"/>
              </a:rPr>
              <a:t>말썽부림으로 등의 귀찮음</a:t>
            </a:r>
            <a:r>
              <a:rPr lang="en-US" altLang="ko-KR" sz="2000" kern="0" dirty="0">
                <a:latin typeface="휴먼둥근헤드라인" pitchFamily="18" charset="-127"/>
                <a:ea typeface="휴먼둥근헤드라인" pitchFamily="18" charset="-127"/>
              </a:rPr>
              <a:t> </a:t>
            </a:r>
            <a:r>
              <a:rPr lang="ko-KR" altLang="en-US" sz="2000" kern="0" dirty="0">
                <a:latin typeface="휴먼둥근헤드라인" pitchFamily="18" charset="-127"/>
                <a:ea typeface="휴먼둥근헤드라인" pitchFamily="18" charset="-127"/>
              </a:rPr>
              <a:t>등</a:t>
            </a:r>
          </a:p>
        </p:txBody>
      </p:sp>
    </p:spTree>
    <p:extLst>
      <p:ext uri="{BB962C8B-B14F-4D97-AF65-F5344CB8AC3E}">
        <p14:creationId xmlns:p14="http://schemas.microsoft.com/office/powerpoint/2010/main" val="38764617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801687" y="188640"/>
            <a:ext cx="8420100" cy="1143000"/>
          </a:xfrm>
        </p:spPr>
        <p:txBody>
          <a:bodyPr/>
          <a:lstStyle/>
          <a:p>
            <a:r>
              <a:rPr lang="ko-KR" altLang="en-US" dirty="0"/>
              <a:t>문제 해결</a:t>
            </a:r>
          </a:p>
        </p:txBody>
      </p:sp>
      <p:grpSp>
        <p:nvGrpSpPr>
          <p:cNvPr id="3" name="그룹 2"/>
          <p:cNvGrpSpPr/>
          <p:nvPr/>
        </p:nvGrpSpPr>
        <p:grpSpPr>
          <a:xfrm>
            <a:off x="465909" y="1799721"/>
            <a:ext cx="4271067" cy="3957616"/>
            <a:chOff x="1579737" y="1484784"/>
            <a:chExt cx="7162800" cy="4876800"/>
          </a:xfrm>
        </p:grpSpPr>
        <p:sp>
          <p:nvSpPr>
            <p:cNvPr id="14" name="AutoShape 4"/>
            <p:cNvSpPr>
              <a:spLocks noChangeArrowheads="1"/>
            </p:cNvSpPr>
            <p:nvPr/>
          </p:nvSpPr>
          <p:spPr bwMode="auto">
            <a:xfrm>
              <a:off x="1579737" y="1484784"/>
              <a:ext cx="7162800" cy="1524000"/>
            </a:xfrm>
            <a:prstGeom prst="horizontalScroll">
              <a:avLst>
                <a:gd name="adj" fmla="val 12500"/>
              </a:avLst>
            </a:prstGeom>
            <a:solidFill>
              <a:srgbClr val="CCCCFF"/>
            </a:solidFill>
            <a:ln w="19050">
              <a:solidFill>
                <a:srgbClr val="B2B2B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ko-KR" altLang="en-US"/>
            </a:p>
          </p:txBody>
        </p:sp>
        <p:sp>
          <p:nvSpPr>
            <p:cNvPr id="15" name="Text Box 5"/>
            <p:cNvSpPr txBox="1">
              <a:spLocks noChangeArrowheads="1"/>
            </p:cNvSpPr>
            <p:nvPr/>
          </p:nvSpPr>
          <p:spPr bwMode="auto">
            <a:xfrm>
              <a:off x="2625859" y="1959631"/>
              <a:ext cx="5094370" cy="604469"/>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ko-KR" altLang="en-US" sz="2400" b="1" dirty="0">
                  <a:effectLst>
                    <a:outerShdw blurRad="38100" dist="38100" dir="2700000" algn="tl">
                      <a:srgbClr val="C0C0C0"/>
                    </a:outerShdw>
                  </a:effectLst>
                  <a:latin typeface="굴림" pitchFamily="50" charset="-127"/>
                </a:rPr>
                <a:t>문제란 무엇입니까</a:t>
              </a:r>
              <a:r>
                <a:rPr lang="en-US" altLang="ko-KR" sz="2400" b="1" dirty="0">
                  <a:effectLst>
                    <a:outerShdw blurRad="38100" dist="38100" dir="2700000" algn="tl">
                      <a:srgbClr val="C0C0C0"/>
                    </a:outerShdw>
                  </a:effectLst>
                  <a:latin typeface="굴림" pitchFamily="50" charset="-127"/>
                </a:rPr>
                <a:t>?</a:t>
              </a:r>
            </a:p>
          </p:txBody>
        </p:sp>
        <p:sp>
          <p:nvSpPr>
            <p:cNvPr id="16" name="AutoShape 6"/>
            <p:cNvSpPr>
              <a:spLocks noChangeArrowheads="1"/>
            </p:cNvSpPr>
            <p:nvPr/>
          </p:nvSpPr>
          <p:spPr bwMode="auto">
            <a:xfrm>
              <a:off x="1579737" y="3084984"/>
              <a:ext cx="7162800" cy="1524000"/>
            </a:xfrm>
            <a:prstGeom prst="horizontalScroll">
              <a:avLst>
                <a:gd name="adj" fmla="val 12500"/>
              </a:avLst>
            </a:prstGeom>
            <a:solidFill>
              <a:srgbClr val="CCCCFF"/>
            </a:solidFill>
            <a:ln w="19050">
              <a:solidFill>
                <a:srgbClr val="B2B2B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ko-KR" altLang="en-US"/>
            </a:p>
          </p:txBody>
        </p:sp>
        <p:sp>
          <p:nvSpPr>
            <p:cNvPr id="17" name="Text Box 7"/>
            <p:cNvSpPr txBox="1">
              <a:spLocks noChangeArrowheads="1"/>
            </p:cNvSpPr>
            <p:nvPr/>
          </p:nvSpPr>
          <p:spPr bwMode="auto">
            <a:xfrm>
              <a:off x="2535124" y="3559831"/>
              <a:ext cx="5274251" cy="604469"/>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ko-KR" altLang="en-US" sz="2400" b="1" dirty="0">
                  <a:effectLst>
                    <a:outerShdw blurRad="38100" dist="38100" dir="2700000" algn="tl">
                      <a:srgbClr val="C0C0C0"/>
                    </a:outerShdw>
                  </a:effectLst>
                  <a:latin typeface="굴림" pitchFamily="50" charset="-127"/>
                </a:rPr>
                <a:t>문제는 왜 생깁니까</a:t>
              </a:r>
              <a:r>
                <a:rPr lang="en-US" altLang="ko-KR" sz="2400" b="1" dirty="0">
                  <a:effectLst>
                    <a:outerShdw blurRad="38100" dist="38100" dir="2700000" algn="tl">
                      <a:srgbClr val="C0C0C0"/>
                    </a:outerShdw>
                  </a:effectLst>
                  <a:latin typeface="굴림" pitchFamily="50" charset="-127"/>
                </a:rPr>
                <a:t>?</a:t>
              </a:r>
            </a:p>
          </p:txBody>
        </p:sp>
        <p:sp>
          <p:nvSpPr>
            <p:cNvPr id="18" name="AutoShape 8"/>
            <p:cNvSpPr>
              <a:spLocks noChangeArrowheads="1"/>
            </p:cNvSpPr>
            <p:nvPr/>
          </p:nvSpPr>
          <p:spPr bwMode="auto">
            <a:xfrm>
              <a:off x="1579737" y="4837584"/>
              <a:ext cx="7162800" cy="1524000"/>
            </a:xfrm>
            <a:prstGeom prst="horizontalScroll">
              <a:avLst>
                <a:gd name="adj" fmla="val 12500"/>
              </a:avLst>
            </a:prstGeom>
            <a:solidFill>
              <a:srgbClr val="CCCCFF"/>
            </a:solidFill>
            <a:ln w="19050">
              <a:solidFill>
                <a:srgbClr val="B2B2B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ko-KR" altLang="en-US"/>
            </a:p>
          </p:txBody>
        </p:sp>
        <p:sp>
          <p:nvSpPr>
            <p:cNvPr id="19" name="Text Box 9"/>
            <p:cNvSpPr txBox="1">
              <a:spLocks noChangeArrowheads="1"/>
            </p:cNvSpPr>
            <p:nvPr/>
          </p:nvSpPr>
          <p:spPr bwMode="auto">
            <a:xfrm>
              <a:off x="1729937" y="5312431"/>
              <a:ext cx="6884625" cy="604469"/>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ko-KR" altLang="en-US" sz="2400" b="1" dirty="0">
                  <a:effectLst>
                    <a:outerShdw blurRad="38100" dist="38100" dir="2700000" algn="tl">
                      <a:srgbClr val="C0C0C0"/>
                    </a:outerShdw>
                  </a:effectLst>
                  <a:latin typeface="굴림" pitchFamily="50" charset="-127"/>
                </a:rPr>
                <a:t>문제 해결이란 무엇입니까</a:t>
              </a:r>
              <a:r>
                <a:rPr lang="en-US" altLang="ko-KR" sz="2400" b="1" dirty="0">
                  <a:effectLst>
                    <a:outerShdw blurRad="38100" dist="38100" dir="2700000" algn="tl">
                      <a:srgbClr val="C0C0C0"/>
                    </a:outerShdw>
                  </a:effectLst>
                  <a:latin typeface="굴림" pitchFamily="50" charset="-127"/>
                </a:rPr>
                <a:t>?</a:t>
              </a:r>
            </a:p>
          </p:txBody>
        </p:sp>
      </p:grpSp>
      <p:grpSp>
        <p:nvGrpSpPr>
          <p:cNvPr id="4" name="그룹 3"/>
          <p:cNvGrpSpPr/>
          <p:nvPr/>
        </p:nvGrpSpPr>
        <p:grpSpPr>
          <a:xfrm>
            <a:off x="5292554" y="1625868"/>
            <a:ext cx="3916366" cy="4131469"/>
            <a:chOff x="984907" y="990600"/>
            <a:chExt cx="7199586" cy="4876800"/>
          </a:xfrm>
        </p:grpSpPr>
        <p:sp>
          <p:nvSpPr>
            <p:cNvPr id="21" name="AutoShape 2"/>
            <p:cNvSpPr>
              <a:spLocks noChangeArrowheads="1"/>
            </p:cNvSpPr>
            <p:nvPr/>
          </p:nvSpPr>
          <p:spPr bwMode="auto">
            <a:xfrm>
              <a:off x="990600" y="990600"/>
              <a:ext cx="7162800" cy="1524000"/>
            </a:xfrm>
            <a:prstGeom prst="horizontalScroll">
              <a:avLst>
                <a:gd name="adj" fmla="val 12500"/>
              </a:avLst>
            </a:prstGeom>
            <a:solidFill>
              <a:srgbClr val="CCFF99"/>
            </a:solidFill>
            <a:ln w="19050">
              <a:solidFill>
                <a:srgbClr val="B2B2B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ko-KR" altLang="en-US"/>
            </a:p>
          </p:txBody>
        </p:sp>
        <p:sp>
          <p:nvSpPr>
            <p:cNvPr id="22" name="Text Box 3"/>
            <p:cNvSpPr txBox="1">
              <a:spLocks noChangeArrowheads="1"/>
            </p:cNvSpPr>
            <p:nvPr/>
          </p:nvSpPr>
          <p:spPr bwMode="auto">
            <a:xfrm>
              <a:off x="1210571" y="1531536"/>
              <a:ext cx="6751434" cy="47229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ko-KR" altLang="en-US" b="1" dirty="0">
                  <a:effectLst>
                    <a:outerShdw blurRad="38100" dist="38100" dir="2700000" algn="tl">
                      <a:srgbClr val="C0C0C0"/>
                    </a:outerShdw>
                  </a:effectLst>
                  <a:latin typeface="굴림" pitchFamily="50" charset="-127"/>
                </a:rPr>
                <a:t>문제 해결은 진술에서 시작한다</a:t>
              </a:r>
              <a:r>
                <a:rPr lang="en-US" altLang="ko-KR" b="1" dirty="0">
                  <a:effectLst>
                    <a:outerShdw blurRad="38100" dist="38100" dir="2700000" algn="tl">
                      <a:srgbClr val="C0C0C0"/>
                    </a:outerShdw>
                  </a:effectLst>
                  <a:latin typeface="굴림" pitchFamily="50" charset="-127"/>
                </a:rPr>
                <a:t>.</a:t>
              </a:r>
            </a:p>
          </p:txBody>
        </p:sp>
        <p:sp>
          <p:nvSpPr>
            <p:cNvPr id="23" name="AutoShape 4"/>
            <p:cNvSpPr>
              <a:spLocks noChangeArrowheads="1"/>
            </p:cNvSpPr>
            <p:nvPr/>
          </p:nvSpPr>
          <p:spPr bwMode="auto">
            <a:xfrm>
              <a:off x="990600" y="2590800"/>
              <a:ext cx="7162800" cy="1524000"/>
            </a:xfrm>
            <a:prstGeom prst="horizontalScroll">
              <a:avLst>
                <a:gd name="adj" fmla="val 12500"/>
              </a:avLst>
            </a:prstGeom>
            <a:solidFill>
              <a:srgbClr val="CCFF99"/>
            </a:solidFill>
            <a:ln w="19050">
              <a:solidFill>
                <a:srgbClr val="B2B2B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ko-KR" altLang="en-US"/>
            </a:p>
          </p:txBody>
        </p:sp>
        <p:sp>
          <p:nvSpPr>
            <p:cNvPr id="24" name="Text Box 5"/>
            <p:cNvSpPr txBox="1">
              <a:spLocks noChangeArrowheads="1"/>
            </p:cNvSpPr>
            <p:nvPr/>
          </p:nvSpPr>
          <p:spPr bwMode="auto">
            <a:xfrm>
              <a:off x="1882803" y="3131736"/>
              <a:ext cx="5406969" cy="47229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ko-KR" altLang="en-US" b="1" dirty="0">
                  <a:effectLst>
                    <a:outerShdw blurRad="38100" dist="38100" dir="2700000" algn="tl">
                      <a:srgbClr val="C0C0C0"/>
                    </a:outerShdw>
                  </a:effectLst>
                  <a:latin typeface="굴림" pitchFamily="50" charset="-127"/>
                </a:rPr>
                <a:t>문제 핵심은 모순에 있다</a:t>
              </a:r>
              <a:r>
                <a:rPr lang="en-US" altLang="ko-KR" b="1" dirty="0">
                  <a:effectLst>
                    <a:outerShdw blurRad="38100" dist="38100" dir="2700000" algn="tl">
                      <a:srgbClr val="C0C0C0"/>
                    </a:outerShdw>
                  </a:effectLst>
                  <a:latin typeface="굴림" pitchFamily="50" charset="-127"/>
                </a:rPr>
                <a:t>.</a:t>
              </a:r>
            </a:p>
          </p:txBody>
        </p:sp>
        <p:sp>
          <p:nvSpPr>
            <p:cNvPr id="25" name="AutoShape 6"/>
            <p:cNvSpPr>
              <a:spLocks noChangeArrowheads="1"/>
            </p:cNvSpPr>
            <p:nvPr/>
          </p:nvSpPr>
          <p:spPr bwMode="auto">
            <a:xfrm>
              <a:off x="990600" y="4343400"/>
              <a:ext cx="7162800" cy="1524000"/>
            </a:xfrm>
            <a:prstGeom prst="horizontalScroll">
              <a:avLst>
                <a:gd name="adj" fmla="val 12500"/>
              </a:avLst>
            </a:prstGeom>
            <a:solidFill>
              <a:srgbClr val="CCFF99"/>
            </a:solidFill>
            <a:ln w="19050">
              <a:solidFill>
                <a:srgbClr val="B2B2B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ko-KR" altLang="en-US"/>
            </a:p>
          </p:txBody>
        </p:sp>
        <p:sp>
          <p:nvSpPr>
            <p:cNvPr id="26" name="Text Box 7"/>
            <p:cNvSpPr txBox="1">
              <a:spLocks noChangeArrowheads="1"/>
            </p:cNvSpPr>
            <p:nvPr/>
          </p:nvSpPr>
          <p:spPr bwMode="auto">
            <a:xfrm>
              <a:off x="984907" y="4885923"/>
              <a:ext cx="7199586" cy="47229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ko-KR" altLang="en-US" b="1" dirty="0">
                  <a:effectLst>
                    <a:outerShdw blurRad="38100" dist="38100" dir="2700000" algn="tl">
                      <a:srgbClr val="C0C0C0"/>
                    </a:outerShdw>
                  </a:effectLst>
                  <a:latin typeface="굴림" pitchFamily="50" charset="-127"/>
                </a:rPr>
                <a:t>문제 해결에는 상상력이 필요하다</a:t>
              </a:r>
              <a:r>
                <a:rPr lang="en-US" altLang="ko-KR" b="1" dirty="0">
                  <a:effectLst>
                    <a:outerShdw blurRad="38100" dist="38100" dir="2700000" algn="tl">
                      <a:srgbClr val="C0C0C0"/>
                    </a:outerShdw>
                  </a:effectLst>
                  <a:latin typeface="굴림" pitchFamily="50" charset="-127"/>
                </a:rPr>
                <a:t>.</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Grp="1" noChangeArrowheads="1"/>
          </p:cNvSpPr>
          <p:nvPr>
            <p:ph type="title"/>
          </p:nvPr>
        </p:nvSpPr>
        <p:spPr bwMode="auto">
          <a:xfrm>
            <a:off x="0" y="17969"/>
            <a:ext cx="8931275" cy="584775"/>
          </a:xfrm>
          <a:prstGeom prst="rect">
            <a:avLst/>
          </a:prstGeom>
          <a:noFill/>
          <a:ln w="9525">
            <a:noFill/>
            <a:miter lim="800000"/>
            <a:headEnd/>
            <a:tailEnd/>
          </a:ln>
          <a:effectLst/>
        </p:spPr>
        <p:txBody>
          <a:bodyPr>
            <a:spAutoFit/>
          </a:bodyPr>
          <a:lstStyle/>
          <a:p>
            <a:pPr>
              <a:defRPr/>
            </a:pPr>
            <a:r>
              <a:rPr lang="en-US" altLang="ko-KR" sz="3200" dirty="0">
                <a:latin typeface="HY견고딕" panose="02030600000101010101" pitchFamily="18" charset="-127"/>
                <a:ea typeface="HY견고딕" panose="02030600000101010101" pitchFamily="18" charset="-127"/>
              </a:rPr>
              <a:t>TRIZ </a:t>
            </a:r>
            <a:r>
              <a:rPr lang="ko-KR" altLang="en-US"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의 기본 개념</a:t>
            </a:r>
            <a:r>
              <a:rPr lang="en-US" altLang="ko-KR"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(2) - </a:t>
            </a:r>
            <a:r>
              <a:rPr lang="ko-KR" altLang="en-US"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이상성</a:t>
            </a:r>
          </a:p>
        </p:txBody>
      </p:sp>
      <p:grpSp>
        <p:nvGrpSpPr>
          <p:cNvPr id="4" name="Group 15"/>
          <p:cNvGrpSpPr>
            <a:grpSpLocks/>
          </p:cNvGrpSpPr>
          <p:nvPr/>
        </p:nvGrpSpPr>
        <p:grpSpPr bwMode="auto">
          <a:xfrm>
            <a:off x="572713" y="839605"/>
            <a:ext cx="8850602" cy="5613731"/>
            <a:chOff x="336" y="312"/>
            <a:chExt cx="5206" cy="3672"/>
          </a:xfrm>
        </p:grpSpPr>
        <p:sp>
          <p:nvSpPr>
            <p:cNvPr id="5" name="Rectangle 16"/>
            <p:cNvSpPr>
              <a:spLocks noChangeArrowheads="1"/>
            </p:cNvSpPr>
            <p:nvPr/>
          </p:nvSpPr>
          <p:spPr bwMode="auto">
            <a:xfrm>
              <a:off x="3024" y="312"/>
              <a:ext cx="2400" cy="1776"/>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 name="Rectangle 17"/>
            <p:cNvSpPr>
              <a:spLocks noChangeArrowheads="1"/>
            </p:cNvSpPr>
            <p:nvPr/>
          </p:nvSpPr>
          <p:spPr bwMode="auto">
            <a:xfrm>
              <a:off x="345" y="323"/>
              <a:ext cx="2400" cy="1776"/>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 name="Rectangle 18"/>
            <p:cNvSpPr>
              <a:spLocks noChangeArrowheads="1"/>
            </p:cNvSpPr>
            <p:nvPr/>
          </p:nvSpPr>
          <p:spPr bwMode="auto">
            <a:xfrm>
              <a:off x="336" y="2208"/>
              <a:ext cx="5088" cy="1776"/>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pic>
          <p:nvPicPr>
            <p:cNvPr id="10" name="Picture 19" descr="LG_DI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2" y="360"/>
              <a:ext cx="1824" cy="16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0" descr="LG_디오스_확대"/>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2" y="360"/>
              <a:ext cx="864" cy="85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21"/>
            <p:cNvSpPr>
              <a:spLocks noChangeArrowheads="1"/>
            </p:cNvSpPr>
            <p:nvPr/>
          </p:nvSpPr>
          <p:spPr bwMode="auto">
            <a:xfrm>
              <a:off x="4512" y="360"/>
              <a:ext cx="864" cy="864"/>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pic>
          <p:nvPicPr>
            <p:cNvPr id="13" name="Picture 22" descr="대우_클라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 y="360"/>
              <a:ext cx="1929" cy="168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23"/>
            <p:cNvSpPr>
              <a:spLocks noChangeArrowheads="1"/>
            </p:cNvSpPr>
            <p:nvPr/>
          </p:nvSpPr>
          <p:spPr bwMode="auto">
            <a:xfrm>
              <a:off x="1842" y="371"/>
              <a:ext cx="864" cy="768"/>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pic>
          <p:nvPicPr>
            <p:cNvPr id="15" name="Picture 24" descr="클라세_확대"/>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51" y="389"/>
              <a:ext cx="846" cy="73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5" descr="지펠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6" y="2280"/>
              <a:ext cx="1354" cy="163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6" descr="지펠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40" y="2280"/>
              <a:ext cx="1348" cy="779"/>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27"/>
            <p:cNvSpPr txBox="1">
              <a:spLocks noChangeArrowheads="1"/>
            </p:cNvSpPr>
            <p:nvPr/>
          </p:nvSpPr>
          <p:spPr bwMode="auto">
            <a:xfrm>
              <a:off x="4997" y="1704"/>
              <a:ext cx="429"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2000" b="0">
                  <a:latin typeface="HY헤드라인M" pitchFamily="18" charset="-127"/>
                  <a:ea typeface="HY헤드라인M" pitchFamily="18" charset="-127"/>
                </a:rPr>
                <a:t>L</a:t>
              </a:r>
              <a:r>
                <a:rPr lang="ko-KR" altLang="en-US" sz="2000" b="0">
                  <a:latin typeface="HY헤드라인M" pitchFamily="18" charset="-127"/>
                  <a:ea typeface="HY헤드라인M" pitchFamily="18" charset="-127"/>
                </a:rPr>
                <a:t>사</a:t>
              </a:r>
            </a:p>
          </p:txBody>
        </p:sp>
        <p:sp>
          <p:nvSpPr>
            <p:cNvPr id="19" name="Text Box 28"/>
            <p:cNvSpPr txBox="1">
              <a:spLocks noChangeArrowheads="1"/>
            </p:cNvSpPr>
            <p:nvPr/>
          </p:nvSpPr>
          <p:spPr bwMode="auto">
            <a:xfrm>
              <a:off x="2297" y="1763"/>
              <a:ext cx="470"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2000" b="0">
                  <a:latin typeface="HY헤드라인M" pitchFamily="18" charset="-127"/>
                  <a:ea typeface="HY헤드라인M" pitchFamily="18" charset="-127"/>
                </a:rPr>
                <a:t>D</a:t>
              </a:r>
              <a:r>
                <a:rPr lang="ko-KR" altLang="en-US" sz="2000" b="0">
                  <a:latin typeface="HY헤드라인M" pitchFamily="18" charset="-127"/>
                  <a:ea typeface="HY헤드라인M" pitchFamily="18" charset="-127"/>
                </a:rPr>
                <a:t>사</a:t>
              </a:r>
            </a:p>
          </p:txBody>
        </p:sp>
        <p:sp>
          <p:nvSpPr>
            <p:cNvPr id="20" name="Text Box 29"/>
            <p:cNvSpPr txBox="1">
              <a:spLocks noChangeArrowheads="1"/>
            </p:cNvSpPr>
            <p:nvPr/>
          </p:nvSpPr>
          <p:spPr bwMode="auto">
            <a:xfrm>
              <a:off x="4023" y="3168"/>
              <a:ext cx="1519" cy="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2000" b="0">
                  <a:latin typeface="HY헤드라인M" pitchFamily="18" charset="-127"/>
                  <a:ea typeface="HY헤드라인M" pitchFamily="18" charset="-127"/>
                </a:rPr>
                <a:t>SAMSUNG Zipel</a:t>
              </a:r>
            </a:p>
          </p:txBody>
        </p:sp>
        <p:pic>
          <p:nvPicPr>
            <p:cNvPr id="21" name="Picture 30" descr="홈바개선전원리도"/>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 y="2232"/>
              <a:ext cx="1354" cy="110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1" descr="홈바개선후원리도"/>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12" y="2856"/>
              <a:ext cx="1138" cy="106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1232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2"/>
          <p:cNvSpPr txBox="1">
            <a:spLocks noChangeArrowheads="1"/>
          </p:cNvSpPr>
          <p:nvPr/>
        </p:nvSpPr>
        <p:spPr bwMode="auto">
          <a:xfrm>
            <a:off x="342900" y="1844824"/>
            <a:ext cx="8832850" cy="1175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HY헤드라인M" pitchFamily="18" charset="-127"/>
                <a:ea typeface="HY헤드라인M" pitchFamily="18" charset="-127"/>
              </a:defRPr>
            </a:lvl1pPr>
            <a:lvl2pPr marL="569913" indent="-112713"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eaLnBrk="1" hangingPunct="1">
              <a:lnSpc>
                <a:spcPct val="120000"/>
              </a:lnSpc>
              <a:buFont typeface="Wingdings" pitchFamily="2" charset="2"/>
              <a:buChar char="q"/>
            </a:pPr>
            <a:r>
              <a:rPr lang="en-US" altLang="ko-KR" sz="1600" b="0" dirty="0"/>
              <a:t> </a:t>
            </a:r>
            <a:r>
              <a:rPr lang="ko-KR" altLang="en-US" sz="1600" b="0" dirty="0"/>
              <a:t>자원의 형태적 구분 </a:t>
            </a:r>
          </a:p>
          <a:p>
            <a:pPr lvl="1" eaLnBrk="1" hangingPunct="1">
              <a:lnSpc>
                <a:spcPct val="120000"/>
              </a:lnSpc>
              <a:buFont typeface="Wingdings" pitchFamily="2" charset="2"/>
              <a:buChar char="§"/>
            </a:pPr>
            <a:r>
              <a:rPr lang="ko-KR" altLang="en-US" sz="1600" b="0" dirty="0"/>
              <a:t> 물질 자원 </a:t>
            </a:r>
            <a:r>
              <a:rPr lang="en-US" altLang="ko-KR" sz="1600" b="0" dirty="0"/>
              <a:t>(</a:t>
            </a:r>
            <a:r>
              <a:rPr lang="ko-KR" altLang="en-US" sz="1600" b="0" dirty="0"/>
              <a:t>유형자원</a:t>
            </a:r>
            <a:r>
              <a:rPr lang="en-US" altLang="ko-KR" sz="1600" b="0" dirty="0"/>
              <a:t>)</a:t>
            </a:r>
          </a:p>
          <a:p>
            <a:pPr lvl="1" eaLnBrk="1" hangingPunct="1">
              <a:lnSpc>
                <a:spcPct val="120000"/>
              </a:lnSpc>
              <a:buFont typeface="Wingdings" pitchFamily="2" charset="2"/>
              <a:buChar char="§"/>
            </a:pPr>
            <a:r>
              <a:rPr lang="en-US" altLang="ko-KR" sz="1600" b="0" dirty="0"/>
              <a:t> Field </a:t>
            </a:r>
            <a:r>
              <a:rPr lang="ko-KR" altLang="en-US" sz="1600" b="0" dirty="0"/>
              <a:t>자원 </a:t>
            </a:r>
            <a:r>
              <a:rPr lang="en-US" altLang="ko-KR" sz="1600" b="0" dirty="0"/>
              <a:t>(</a:t>
            </a:r>
            <a:r>
              <a:rPr lang="ko-KR" altLang="en-US" sz="1600" b="0" dirty="0"/>
              <a:t>무형자원</a:t>
            </a:r>
            <a:r>
              <a:rPr lang="en-US" altLang="ko-KR" sz="1600" b="0" dirty="0"/>
              <a:t>)</a:t>
            </a:r>
          </a:p>
        </p:txBody>
      </p:sp>
      <p:sp>
        <p:nvSpPr>
          <p:cNvPr id="100355" name="Text Box 3"/>
          <p:cNvSpPr txBox="1">
            <a:spLocks noChangeArrowheads="1"/>
          </p:cNvSpPr>
          <p:nvPr/>
        </p:nvSpPr>
        <p:spPr bwMode="auto">
          <a:xfrm>
            <a:off x="342900" y="3167062"/>
            <a:ext cx="8832850" cy="153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HY헤드라인M" pitchFamily="18" charset="-127"/>
                <a:ea typeface="HY헤드라인M" pitchFamily="18" charset="-127"/>
              </a:defRPr>
            </a:lvl1pPr>
            <a:lvl2pPr marL="569913" indent="-112713"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eaLnBrk="1" hangingPunct="1">
              <a:lnSpc>
                <a:spcPct val="120000"/>
              </a:lnSpc>
              <a:buFont typeface="Wingdings" pitchFamily="2" charset="2"/>
              <a:buChar char="q"/>
            </a:pPr>
            <a:r>
              <a:rPr lang="en-US" altLang="ko-KR" sz="1600" b="0" dirty="0"/>
              <a:t> </a:t>
            </a:r>
            <a:r>
              <a:rPr lang="ko-KR" altLang="en-US" sz="1600" b="0" dirty="0"/>
              <a:t>자원</a:t>
            </a:r>
            <a:r>
              <a:rPr lang="en-US" altLang="ko-KR" sz="1600" b="0" dirty="0"/>
              <a:t>(Resource)</a:t>
            </a:r>
            <a:r>
              <a:rPr lang="ko-KR" altLang="en-US" sz="1600" b="0" dirty="0"/>
              <a:t>의 존재 위치 별 구분 </a:t>
            </a:r>
          </a:p>
          <a:p>
            <a:pPr lvl="1" eaLnBrk="1" hangingPunct="1">
              <a:lnSpc>
                <a:spcPct val="120000"/>
              </a:lnSpc>
              <a:buFont typeface="Wingdings" pitchFamily="2" charset="2"/>
              <a:buChar char="§"/>
            </a:pPr>
            <a:r>
              <a:rPr lang="ko-KR" altLang="en-US" sz="1600" b="0" dirty="0"/>
              <a:t> 시스템 내부</a:t>
            </a:r>
          </a:p>
          <a:p>
            <a:pPr lvl="1" eaLnBrk="1" hangingPunct="1">
              <a:lnSpc>
                <a:spcPct val="120000"/>
              </a:lnSpc>
              <a:buFont typeface="Wingdings" pitchFamily="2" charset="2"/>
              <a:buChar char="§"/>
            </a:pPr>
            <a:r>
              <a:rPr lang="ko-KR" altLang="en-US" sz="1600" b="0" dirty="0"/>
              <a:t> 상위 시스템</a:t>
            </a:r>
          </a:p>
          <a:p>
            <a:pPr lvl="1" eaLnBrk="1" hangingPunct="1">
              <a:lnSpc>
                <a:spcPct val="120000"/>
              </a:lnSpc>
              <a:buFont typeface="Wingdings" pitchFamily="2" charset="2"/>
              <a:buChar char="§"/>
            </a:pPr>
            <a:r>
              <a:rPr lang="ko-KR" altLang="en-US" sz="1600" b="0" dirty="0"/>
              <a:t> 환경</a:t>
            </a:r>
          </a:p>
        </p:txBody>
      </p:sp>
      <p:sp>
        <p:nvSpPr>
          <p:cNvPr id="100356" name="Text Box 4"/>
          <p:cNvSpPr txBox="1">
            <a:spLocks noChangeArrowheads="1"/>
          </p:cNvSpPr>
          <p:nvPr/>
        </p:nvSpPr>
        <p:spPr bwMode="auto">
          <a:xfrm>
            <a:off x="318160" y="4879023"/>
            <a:ext cx="9290050" cy="1924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HY헤드라인M" pitchFamily="18" charset="-127"/>
                <a:ea typeface="HY헤드라인M" pitchFamily="18" charset="-127"/>
              </a:defRPr>
            </a:lvl1pPr>
            <a:lvl2pPr marL="569913" indent="-112713"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eaLnBrk="1" hangingPunct="1">
              <a:lnSpc>
                <a:spcPct val="120000"/>
              </a:lnSpc>
              <a:buFont typeface="Wingdings" pitchFamily="2" charset="2"/>
              <a:buChar char="q"/>
            </a:pPr>
            <a:r>
              <a:rPr lang="en-US" altLang="ko-KR" sz="1600" b="0" dirty="0"/>
              <a:t> </a:t>
            </a:r>
            <a:r>
              <a:rPr lang="ko-KR" altLang="en-US" sz="1600" b="0" dirty="0"/>
              <a:t>자원</a:t>
            </a:r>
            <a:r>
              <a:rPr lang="en-US" altLang="ko-KR" sz="1600" b="0" dirty="0"/>
              <a:t>(Resource)</a:t>
            </a:r>
            <a:r>
              <a:rPr lang="ko-KR" altLang="en-US" sz="1600" b="0" dirty="0"/>
              <a:t>의 속성에 따른 구분 </a:t>
            </a:r>
          </a:p>
          <a:p>
            <a:pPr lvl="1" eaLnBrk="1" hangingPunct="1">
              <a:lnSpc>
                <a:spcPct val="120000"/>
              </a:lnSpc>
              <a:buFont typeface="Wingdings" pitchFamily="2" charset="2"/>
              <a:buChar char="§"/>
            </a:pPr>
            <a:r>
              <a:rPr lang="ko-KR" altLang="en-US" sz="1600" b="0" dirty="0"/>
              <a:t> 예비자원 </a:t>
            </a:r>
            <a:r>
              <a:rPr lang="en-US" altLang="ko-KR" sz="1600" b="0" dirty="0"/>
              <a:t>(Ready resource)  : </a:t>
            </a:r>
            <a:r>
              <a:rPr lang="ko-KR" altLang="en-US" sz="1600" b="0" dirty="0"/>
              <a:t>문제에 직접적으로 나타나는 자원</a:t>
            </a:r>
          </a:p>
          <a:p>
            <a:pPr lvl="1" eaLnBrk="1" hangingPunct="1">
              <a:lnSpc>
                <a:spcPct val="120000"/>
              </a:lnSpc>
              <a:buFont typeface="Wingdings" pitchFamily="2" charset="2"/>
              <a:buChar char="§"/>
            </a:pPr>
            <a:r>
              <a:rPr lang="ko-KR" altLang="en-US" sz="1600" b="0" dirty="0"/>
              <a:t> 숨은 자원 </a:t>
            </a:r>
            <a:r>
              <a:rPr lang="en-US" altLang="ko-KR" sz="1600" b="0" dirty="0"/>
              <a:t>(Hidden resource): </a:t>
            </a:r>
            <a:r>
              <a:rPr lang="ko-KR" altLang="en-US" sz="1600" b="0" dirty="0"/>
              <a:t>예비자원이 가지고 있는 </a:t>
            </a:r>
            <a:r>
              <a:rPr lang="en-US" altLang="ko-KR" sz="1600" b="0" dirty="0"/>
              <a:t>Parameter</a:t>
            </a:r>
          </a:p>
          <a:p>
            <a:pPr lvl="1" eaLnBrk="1" hangingPunct="1">
              <a:lnSpc>
                <a:spcPct val="120000"/>
              </a:lnSpc>
              <a:buFont typeface="Wingdings" pitchFamily="2" charset="2"/>
              <a:buChar char="§"/>
            </a:pPr>
            <a:r>
              <a:rPr lang="en-US" altLang="ko-KR" sz="1600" b="0" dirty="0"/>
              <a:t> </a:t>
            </a:r>
            <a:r>
              <a:rPr lang="ko-KR" altLang="en-US" sz="1600" b="0" dirty="0"/>
              <a:t>파생자원 </a:t>
            </a:r>
            <a:r>
              <a:rPr lang="en-US" altLang="ko-KR" sz="1600" b="0" dirty="0"/>
              <a:t>(Derived resource): </a:t>
            </a:r>
            <a:r>
              <a:rPr lang="ko-KR" altLang="en-US" sz="1600" b="0" dirty="0"/>
              <a:t>예비자원과 숨은 자원의 상호작용에 의해 발생되는 자원                                </a:t>
            </a:r>
          </a:p>
          <a:p>
            <a:pPr lvl="1" eaLnBrk="1" hangingPunct="1">
              <a:lnSpc>
                <a:spcPct val="120000"/>
              </a:lnSpc>
              <a:buFont typeface="Wingdings" pitchFamily="2" charset="2"/>
              <a:buNone/>
            </a:pPr>
            <a:endParaRPr lang="ko-KR" altLang="en-US" sz="1600" b="0" dirty="0"/>
          </a:p>
        </p:txBody>
      </p:sp>
      <p:pic>
        <p:nvPicPr>
          <p:cNvPr id="7" name="Picture 5" descr="파일 이름: j0237202.wmf&#10;키워드: 귀중품, 금, 동전 ...&#10;파일 크기: 32K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0075" y="2221237"/>
            <a:ext cx="268287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2"/>
          <p:cNvSpPr txBox="1">
            <a:spLocks noChangeArrowheads="1"/>
          </p:cNvSpPr>
          <p:nvPr/>
        </p:nvSpPr>
        <p:spPr bwMode="auto">
          <a:xfrm>
            <a:off x="18688" y="45244"/>
            <a:ext cx="8832850" cy="523220"/>
          </a:xfrm>
          <a:prstGeom prst="rect">
            <a:avLst/>
          </a:prstGeom>
          <a:noFill/>
          <a:ln w="9525">
            <a:noFill/>
            <a:miter lim="800000"/>
            <a:headEnd/>
            <a:tailEnd/>
          </a:ln>
          <a:effectLst/>
        </p:spPr>
        <p:txBody>
          <a:bodyPr>
            <a:spAutoFit/>
          </a:bodyPr>
          <a:lstStyle/>
          <a:p>
            <a:pPr algn="l">
              <a:defRPr/>
            </a:pPr>
            <a:r>
              <a:rPr lang="en-US" altLang="ko-KR" sz="2800" spc="-150" dirty="0">
                <a:effectLst>
                  <a:outerShdw blurRad="38100" dist="38100" dir="2700000" algn="tl">
                    <a:srgbClr val="C0C0C0"/>
                  </a:outerShdw>
                </a:effectLst>
                <a:latin typeface="HY견고딕" panose="02030600000101010101" pitchFamily="18" charset="-127"/>
                <a:ea typeface="HY견고딕" panose="02030600000101010101" pitchFamily="18" charset="-127"/>
              </a:rPr>
              <a:t>TRIZ</a:t>
            </a:r>
            <a:r>
              <a:rPr lang="ko-KR" altLang="en-US" sz="2800" spc="-150" dirty="0">
                <a:effectLst>
                  <a:outerShdw blurRad="38100" dist="38100" dir="2700000" algn="tl">
                    <a:srgbClr val="C0C0C0"/>
                  </a:outerShdw>
                </a:effectLst>
                <a:latin typeface="HY견고딕" panose="02030600000101010101" pitchFamily="18" charset="-127"/>
                <a:ea typeface="HY견고딕" panose="02030600000101010101" pitchFamily="18" charset="-127"/>
              </a:rPr>
              <a:t>의 기본 개념</a:t>
            </a:r>
            <a:r>
              <a:rPr lang="en-US" altLang="ko-KR" sz="2800" spc="-150" dirty="0">
                <a:effectLst>
                  <a:outerShdw blurRad="38100" dist="38100" dir="2700000" algn="tl">
                    <a:srgbClr val="C0C0C0"/>
                  </a:outerShdw>
                </a:effectLst>
                <a:latin typeface="HY견고딕" panose="02030600000101010101" pitchFamily="18" charset="-127"/>
                <a:ea typeface="HY견고딕" panose="02030600000101010101" pitchFamily="18" charset="-127"/>
              </a:rPr>
              <a:t>(3) - </a:t>
            </a:r>
            <a:r>
              <a:rPr lang="ko-KR" altLang="en-US" sz="2800" spc="-150" dirty="0">
                <a:effectLst>
                  <a:outerShdw blurRad="38100" dist="38100" dir="2700000" algn="tl">
                    <a:srgbClr val="C0C0C0"/>
                  </a:outerShdw>
                </a:effectLst>
                <a:latin typeface="HY견고딕" panose="02030600000101010101" pitchFamily="18" charset="-127"/>
                <a:ea typeface="HY견고딕" panose="02030600000101010101" pitchFamily="18" charset="-127"/>
              </a:rPr>
              <a:t>자원</a:t>
            </a:r>
            <a:r>
              <a:rPr lang="en-US" altLang="ko-KR" sz="2800" spc="-150" dirty="0">
                <a:effectLst>
                  <a:outerShdw blurRad="38100" dist="38100" dir="2700000" algn="tl">
                    <a:srgbClr val="C0C0C0"/>
                  </a:outerShdw>
                </a:effectLst>
                <a:latin typeface="HY견고딕" panose="02030600000101010101" pitchFamily="18" charset="-127"/>
                <a:ea typeface="HY견고딕" panose="02030600000101010101" pitchFamily="18" charset="-127"/>
              </a:rPr>
              <a:t>(Resource)</a:t>
            </a:r>
          </a:p>
        </p:txBody>
      </p:sp>
      <p:sp>
        <p:nvSpPr>
          <p:cNvPr id="100360" name="Text Box 3"/>
          <p:cNvSpPr txBox="1">
            <a:spLocks noChangeArrowheads="1"/>
          </p:cNvSpPr>
          <p:nvPr/>
        </p:nvSpPr>
        <p:spPr bwMode="auto">
          <a:xfrm>
            <a:off x="342900" y="908720"/>
            <a:ext cx="8832850" cy="78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algn="l" eaLnBrk="1" hangingPunct="1">
              <a:lnSpc>
                <a:spcPct val="120000"/>
              </a:lnSpc>
              <a:buFont typeface="Wingdings" pitchFamily="2" charset="2"/>
              <a:buNone/>
            </a:pPr>
            <a:r>
              <a:rPr lang="ko-KR" altLang="en-US" sz="2000" dirty="0"/>
              <a:t>시스템 내외에서 쉽게 이용 가능한 </a:t>
            </a:r>
            <a:r>
              <a:rPr lang="ko-KR" altLang="en-US" sz="2000" dirty="0">
                <a:solidFill>
                  <a:srgbClr val="0000FF"/>
                </a:solidFill>
              </a:rPr>
              <a:t>저 비용의 자원</a:t>
            </a:r>
            <a:r>
              <a:rPr lang="en-US" altLang="ko-KR" sz="2000" dirty="0"/>
              <a:t>(Resource)</a:t>
            </a:r>
            <a:r>
              <a:rPr lang="ko-KR" altLang="en-US" sz="2000" dirty="0"/>
              <a:t>을 활용하여 모순을 해결 하면 이상적 최종 결과</a:t>
            </a:r>
            <a:r>
              <a:rPr lang="en-US" altLang="ko-KR" sz="2000" dirty="0"/>
              <a:t>(IFR)</a:t>
            </a:r>
            <a:r>
              <a:rPr lang="ko-KR" altLang="en-US" sz="2000" dirty="0"/>
              <a:t>에 도달 할 수 있다</a:t>
            </a:r>
            <a:r>
              <a:rPr lang="en-US" altLang="ko-KR" sz="2000" dirty="0"/>
              <a:t>.</a:t>
            </a:r>
            <a:endParaRPr lang="en-US" altLang="ko-KR" dirty="0"/>
          </a:p>
        </p:txBody>
      </p:sp>
    </p:spTree>
    <p:extLst>
      <p:ext uri="{BB962C8B-B14F-4D97-AF65-F5344CB8AC3E}">
        <p14:creationId xmlns:p14="http://schemas.microsoft.com/office/powerpoint/2010/main" val="13806303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Grp="1" noChangeArrowheads="1"/>
          </p:cNvSpPr>
          <p:nvPr>
            <p:ph type="title"/>
          </p:nvPr>
        </p:nvSpPr>
        <p:spPr bwMode="auto">
          <a:xfrm>
            <a:off x="0" y="17969"/>
            <a:ext cx="8931275" cy="584775"/>
          </a:xfrm>
          <a:prstGeom prst="rect">
            <a:avLst/>
          </a:prstGeom>
          <a:noFill/>
          <a:ln w="9525">
            <a:noFill/>
            <a:miter lim="800000"/>
            <a:headEnd/>
            <a:tailEnd/>
          </a:ln>
          <a:effectLst/>
        </p:spPr>
        <p:txBody>
          <a:bodyPr>
            <a:spAutoFit/>
          </a:bodyPr>
          <a:lstStyle/>
          <a:p>
            <a:pPr>
              <a:defRPr/>
            </a:pPr>
            <a:r>
              <a:rPr lang="en-US" altLang="ko-KR" sz="3200" dirty="0"/>
              <a:t>TRIZ</a:t>
            </a:r>
            <a:r>
              <a:rPr lang="ko-KR" altLang="en-US" sz="3200" dirty="0"/>
              <a:t> 문제 해결하기 사례</a:t>
            </a:r>
            <a:endParaRPr lang="ko-KR" altLang="en-US" sz="3200" dirty="0">
              <a:effectLst>
                <a:outerShdw blurRad="38100" dist="38100" dir="2700000" algn="tl">
                  <a:srgbClr val="C0C0C0"/>
                </a:outerShdw>
              </a:effectLst>
            </a:endParaRPr>
          </a:p>
        </p:txBody>
      </p:sp>
      <p:sp>
        <p:nvSpPr>
          <p:cNvPr id="7" name="Text Box 5"/>
          <p:cNvSpPr txBox="1">
            <a:spLocks noChangeArrowheads="1"/>
          </p:cNvSpPr>
          <p:nvPr/>
        </p:nvSpPr>
        <p:spPr bwMode="auto">
          <a:xfrm>
            <a:off x="496888" y="860425"/>
            <a:ext cx="8951912" cy="5706177"/>
          </a:xfrm>
          <a:prstGeom prst="rect">
            <a:avLst/>
          </a:prstGeom>
          <a:noFill/>
          <a:ln w="3175">
            <a:solidFill>
              <a:srgbClr val="000000"/>
            </a:solidFill>
            <a:miter lim="800000"/>
            <a:headEnd/>
            <a:tailEnd/>
          </a:ln>
        </p:spPr>
        <p:txBody>
          <a:bodyPr>
            <a:spAutoFit/>
          </a:bodyPr>
          <a:lstStyle/>
          <a:p>
            <a:pPr algn="l">
              <a:defRPr/>
            </a:pPr>
            <a:r>
              <a:rPr lang="ko-KR" altLang="en-US" sz="1600" dirty="0">
                <a:solidFill>
                  <a:srgbClr val="000000"/>
                </a:solidFill>
                <a:latin typeface="+mn-ea"/>
                <a:ea typeface="+mn-ea"/>
              </a:rPr>
              <a:t>적용 사례</a:t>
            </a:r>
            <a:r>
              <a:rPr lang="en-US" altLang="ko-KR" sz="1600" dirty="0">
                <a:solidFill>
                  <a:srgbClr val="000000"/>
                </a:solidFill>
                <a:latin typeface="+mn-ea"/>
                <a:ea typeface="+mn-ea"/>
              </a:rPr>
              <a:t>) : </a:t>
            </a:r>
            <a:r>
              <a:rPr lang="en-US" altLang="ko-KR" sz="1600" dirty="0">
                <a:solidFill>
                  <a:srgbClr val="0000FF"/>
                </a:solidFill>
                <a:latin typeface="+mn-ea"/>
                <a:ea typeface="+mn-ea"/>
              </a:rPr>
              <a:t>“</a:t>
            </a:r>
            <a:r>
              <a:rPr lang="ko-KR" altLang="en-US" sz="1600" dirty="0">
                <a:solidFill>
                  <a:srgbClr val="0000FF"/>
                </a:solidFill>
                <a:latin typeface="+mn-ea"/>
                <a:ea typeface="+mn-ea"/>
              </a:rPr>
              <a:t>도끼와 장작 시스템 개선”</a:t>
            </a:r>
            <a:br>
              <a:rPr lang="ko-KR" altLang="en-US" sz="1600" dirty="0">
                <a:solidFill>
                  <a:srgbClr val="0000FF"/>
                </a:solidFill>
                <a:latin typeface="+mn-ea"/>
                <a:ea typeface="+mn-ea"/>
              </a:rPr>
            </a:br>
            <a:r>
              <a:rPr lang="ko-KR" altLang="en-US" sz="1600" dirty="0">
                <a:solidFill>
                  <a:srgbClr val="000000"/>
                </a:solidFill>
                <a:latin typeface="+mn-ea"/>
                <a:ea typeface="+mn-ea"/>
              </a:rPr>
              <a:t>     장작 패는 힘은 개선하되 도끼의 사용 편의성은 나빠지지 않도록 이 시스템을 개선해 보자</a:t>
            </a:r>
            <a:r>
              <a:rPr lang="en-US" altLang="ko-KR" sz="1600" dirty="0">
                <a:solidFill>
                  <a:srgbClr val="000000"/>
                </a:solidFill>
                <a:latin typeface="+mn-ea"/>
                <a:ea typeface="+mn-ea"/>
              </a:rPr>
              <a:t>. </a:t>
            </a:r>
            <a:br>
              <a:rPr lang="en-US" altLang="ko-KR" sz="1600" dirty="0">
                <a:solidFill>
                  <a:srgbClr val="000000"/>
                </a:solidFill>
                <a:latin typeface="+mn-ea"/>
                <a:ea typeface="+mn-ea"/>
              </a:rPr>
            </a:br>
            <a:r>
              <a:rPr lang="en-US" altLang="ko-KR" sz="1600" dirty="0">
                <a:solidFill>
                  <a:srgbClr val="0000FF"/>
                </a:solidFill>
                <a:latin typeface="+mn-ea"/>
                <a:ea typeface="+mn-ea"/>
              </a:rPr>
              <a:t>1. </a:t>
            </a:r>
            <a:r>
              <a:rPr lang="ko-KR" altLang="en-US" sz="1600" dirty="0">
                <a:solidFill>
                  <a:srgbClr val="0000FF"/>
                </a:solidFill>
                <a:latin typeface="+mn-ea"/>
                <a:ea typeface="+mn-ea"/>
              </a:rPr>
              <a:t>문제 발생 요소</a:t>
            </a:r>
            <a:r>
              <a:rPr lang="en-US" altLang="ko-KR" sz="1600" dirty="0">
                <a:solidFill>
                  <a:srgbClr val="0000FF"/>
                </a:solidFill>
                <a:latin typeface="+mn-ea"/>
                <a:ea typeface="+mn-ea"/>
              </a:rPr>
              <a:t>(</a:t>
            </a:r>
            <a:r>
              <a:rPr lang="ko-KR" altLang="en-US" sz="1600" dirty="0">
                <a:solidFill>
                  <a:srgbClr val="0000FF"/>
                </a:solidFill>
                <a:latin typeface="+mn-ea"/>
                <a:ea typeface="+mn-ea"/>
              </a:rPr>
              <a:t>모델 시스템 선정</a:t>
            </a:r>
            <a:r>
              <a:rPr lang="en-US" altLang="ko-KR" sz="1600" dirty="0">
                <a:solidFill>
                  <a:srgbClr val="0000FF"/>
                </a:solidFill>
                <a:latin typeface="+mn-ea"/>
                <a:ea typeface="+mn-ea"/>
              </a:rPr>
              <a:t>) </a:t>
            </a:r>
          </a:p>
          <a:p>
            <a:pPr algn="l">
              <a:defRPr/>
            </a:pPr>
            <a:r>
              <a:rPr lang="en-US" altLang="ko-KR" sz="1600" dirty="0">
                <a:solidFill>
                  <a:srgbClr val="0000FF"/>
                </a:solidFill>
                <a:latin typeface="+mn-ea"/>
                <a:ea typeface="+mn-ea"/>
              </a:rPr>
              <a:t>    </a:t>
            </a:r>
            <a:r>
              <a:rPr lang="ko-KR" altLang="en-US" sz="1600" dirty="0">
                <a:solidFill>
                  <a:srgbClr val="0000FF"/>
                </a:solidFill>
                <a:latin typeface="+mn-ea"/>
                <a:ea typeface="+mn-ea"/>
              </a:rPr>
              <a:t>도구와 대상</a:t>
            </a:r>
            <a:r>
              <a:rPr lang="en-US" altLang="ko-KR" sz="1600" dirty="0">
                <a:solidFill>
                  <a:srgbClr val="0000FF"/>
                </a:solidFill>
                <a:latin typeface="+mn-ea"/>
                <a:ea typeface="+mn-ea"/>
              </a:rPr>
              <a:t>(Tool &amp; Object) : </a:t>
            </a:r>
            <a:r>
              <a:rPr lang="ko-KR" altLang="en-US" sz="1600" dirty="0">
                <a:solidFill>
                  <a:srgbClr val="0000FF"/>
                </a:solidFill>
                <a:latin typeface="+mn-ea"/>
                <a:ea typeface="+mn-ea"/>
              </a:rPr>
              <a:t>도구</a:t>
            </a:r>
            <a:r>
              <a:rPr lang="en-US" altLang="ko-KR" sz="1600" dirty="0">
                <a:solidFill>
                  <a:srgbClr val="0000FF"/>
                </a:solidFill>
                <a:latin typeface="+mn-ea"/>
              </a:rPr>
              <a:t> - </a:t>
            </a:r>
            <a:r>
              <a:rPr lang="ko-KR" altLang="en-US" sz="1600" dirty="0">
                <a:solidFill>
                  <a:srgbClr val="0000FF"/>
                </a:solidFill>
                <a:latin typeface="+mn-ea"/>
                <a:ea typeface="+mn-ea"/>
              </a:rPr>
              <a:t>도끼</a:t>
            </a:r>
            <a:r>
              <a:rPr lang="en-US" altLang="ko-KR" sz="1600" dirty="0">
                <a:solidFill>
                  <a:srgbClr val="0000FF"/>
                </a:solidFill>
                <a:latin typeface="+mn-ea"/>
                <a:ea typeface="+mn-ea"/>
              </a:rPr>
              <a:t>, </a:t>
            </a:r>
            <a:r>
              <a:rPr lang="ko-KR" altLang="en-US" sz="1600" dirty="0">
                <a:solidFill>
                  <a:srgbClr val="0000FF"/>
                </a:solidFill>
                <a:latin typeface="+mn-ea"/>
                <a:ea typeface="+mn-ea"/>
              </a:rPr>
              <a:t>대상</a:t>
            </a:r>
            <a:r>
              <a:rPr lang="en-US" altLang="ko-KR" sz="1600" dirty="0">
                <a:solidFill>
                  <a:srgbClr val="0000FF"/>
                </a:solidFill>
                <a:latin typeface="+mn-ea"/>
                <a:ea typeface="+mn-ea"/>
              </a:rPr>
              <a:t>-</a:t>
            </a:r>
            <a:r>
              <a:rPr lang="ko-KR" altLang="en-US" sz="1600" dirty="0">
                <a:solidFill>
                  <a:srgbClr val="0000FF"/>
                </a:solidFill>
                <a:latin typeface="+mn-ea"/>
                <a:ea typeface="+mn-ea"/>
              </a:rPr>
              <a:t>장작</a:t>
            </a:r>
            <a:r>
              <a:rPr lang="en-US" altLang="ko-KR" sz="1600" dirty="0">
                <a:solidFill>
                  <a:srgbClr val="0000FF"/>
                </a:solidFill>
                <a:latin typeface="+mn-ea"/>
                <a:ea typeface="+mn-ea"/>
              </a:rPr>
              <a:t>. </a:t>
            </a:r>
            <a:br>
              <a:rPr lang="en-US" altLang="ko-KR" sz="1600" dirty="0">
                <a:solidFill>
                  <a:srgbClr val="0000FF"/>
                </a:solidFill>
                <a:latin typeface="+mn-ea"/>
                <a:ea typeface="+mn-ea"/>
              </a:rPr>
            </a:br>
            <a:r>
              <a:rPr lang="en-US" altLang="ko-KR" sz="1600" dirty="0">
                <a:solidFill>
                  <a:srgbClr val="0000FF"/>
                </a:solidFill>
                <a:latin typeface="+mn-ea"/>
                <a:ea typeface="+mn-ea"/>
              </a:rPr>
              <a:t>2. </a:t>
            </a:r>
            <a:r>
              <a:rPr lang="ko-KR" altLang="en-US" sz="1600" dirty="0">
                <a:solidFill>
                  <a:srgbClr val="0000FF"/>
                </a:solidFill>
                <a:latin typeface="+mn-ea"/>
                <a:ea typeface="+mn-ea"/>
              </a:rPr>
              <a:t>모순 정의 </a:t>
            </a:r>
            <a:r>
              <a:rPr lang="en-US" altLang="ko-KR" sz="1600" dirty="0">
                <a:solidFill>
                  <a:srgbClr val="0000FF"/>
                </a:solidFill>
                <a:latin typeface="+mn-ea"/>
                <a:ea typeface="+mn-ea"/>
              </a:rPr>
              <a:t>:</a:t>
            </a:r>
            <a:r>
              <a:rPr lang="en-US" altLang="ko-KR" sz="1600" dirty="0">
                <a:solidFill>
                  <a:srgbClr val="0033CC"/>
                </a:solidFill>
                <a:latin typeface="+mn-ea"/>
                <a:ea typeface="+mn-ea"/>
              </a:rPr>
              <a:t> </a:t>
            </a:r>
            <a:r>
              <a:rPr lang="en-US" altLang="ko-KR" sz="1600" dirty="0">
                <a:solidFill>
                  <a:srgbClr val="000000"/>
                </a:solidFill>
                <a:latin typeface="+mn-ea"/>
                <a:ea typeface="+mn-ea"/>
              </a:rPr>
              <a:t> </a:t>
            </a:r>
            <a:br>
              <a:rPr lang="en-US" altLang="ko-KR" sz="1600" dirty="0">
                <a:solidFill>
                  <a:srgbClr val="000000"/>
                </a:solidFill>
                <a:latin typeface="+mn-ea"/>
                <a:ea typeface="+mn-ea"/>
              </a:rPr>
            </a:br>
            <a:r>
              <a:rPr lang="en-US" altLang="ko-KR" sz="1600" dirty="0">
                <a:solidFill>
                  <a:srgbClr val="000000"/>
                </a:solidFill>
                <a:latin typeface="+mn-ea"/>
                <a:ea typeface="+mn-ea"/>
              </a:rPr>
              <a:t>    1) </a:t>
            </a:r>
            <a:r>
              <a:rPr lang="ko-KR" altLang="en-US" sz="1600" dirty="0">
                <a:solidFill>
                  <a:srgbClr val="000000"/>
                </a:solidFill>
                <a:latin typeface="+mn-ea"/>
                <a:ea typeface="+mn-ea"/>
              </a:rPr>
              <a:t>기술모순 </a:t>
            </a:r>
            <a:r>
              <a:rPr lang="en-US" altLang="ko-KR" sz="1600" dirty="0">
                <a:solidFill>
                  <a:srgbClr val="000000"/>
                </a:solidFill>
                <a:latin typeface="+mn-ea"/>
                <a:ea typeface="+mn-ea"/>
              </a:rPr>
              <a:t>: </a:t>
            </a:r>
            <a:r>
              <a:rPr lang="ko-KR" altLang="en-US" sz="1600" dirty="0">
                <a:solidFill>
                  <a:srgbClr val="0000FF"/>
                </a:solidFill>
                <a:latin typeface="+mn-ea"/>
                <a:ea typeface="+mn-ea"/>
              </a:rPr>
              <a:t>도끼의 장작 패는 힘은 크게 만들어야 하나 이로 인해 사용이 불편해진다</a:t>
            </a:r>
            <a:r>
              <a:rPr lang="en-US" altLang="ko-KR" sz="1600" dirty="0">
                <a:solidFill>
                  <a:srgbClr val="0000FF"/>
                </a:solidFill>
                <a:latin typeface="+mn-ea"/>
                <a:ea typeface="+mn-ea"/>
              </a:rPr>
              <a:t>.</a:t>
            </a:r>
            <a:br>
              <a:rPr lang="en-US" altLang="ko-KR" sz="1600" dirty="0">
                <a:solidFill>
                  <a:srgbClr val="0000FF"/>
                </a:solidFill>
                <a:latin typeface="+mn-ea"/>
                <a:ea typeface="+mn-ea"/>
              </a:rPr>
            </a:br>
            <a:r>
              <a:rPr lang="en-US" altLang="ko-KR" sz="1600" dirty="0">
                <a:solidFill>
                  <a:srgbClr val="000000"/>
                </a:solidFill>
                <a:latin typeface="+mn-ea"/>
                <a:ea typeface="+mn-ea"/>
              </a:rPr>
              <a:t>                           (</a:t>
            </a:r>
            <a:r>
              <a:rPr lang="ko-KR" altLang="en-US" sz="1600" dirty="0">
                <a:solidFill>
                  <a:srgbClr val="000000"/>
                </a:solidFill>
                <a:latin typeface="+mn-ea"/>
                <a:ea typeface="+mn-ea"/>
              </a:rPr>
              <a:t>장작 패는 힘 대 사용 용이성 간의 상충 </a:t>
            </a:r>
            <a:r>
              <a:rPr lang="en-US" altLang="ko-KR" sz="1600" dirty="0">
                <a:solidFill>
                  <a:srgbClr val="000000"/>
                </a:solidFill>
                <a:latin typeface="+mn-ea"/>
                <a:ea typeface="+mn-ea"/>
              </a:rPr>
              <a:t>– </a:t>
            </a:r>
            <a:r>
              <a:rPr lang="ko-KR" altLang="en-US" sz="1600" dirty="0">
                <a:solidFill>
                  <a:srgbClr val="000000"/>
                </a:solidFill>
                <a:latin typeface="+mn-ea"/>
                <a:ea typeface="+mn-ea"/>
              </a:rPr>
              <a:t>해결 발명원리 </a:t>
            </a:r>
            <a:r>
              <a:rPr lang="en-US" altLang="ko-KR" sz="1600" dirty="0">
                <a:solidFill>
                  <a:srgbClr val="000000"/>
                </a:solidFill>
                <a:latin typeface="+mn-ea"/>
                <a:ea typeface="+mn-ea"/>
              </a:rPr>
              <a:t>29</a:t>
            </a:r>
            <a:r>
              <a:rPr lang="ko-KR" altLang="en-US" sz="1600" dirty="0">
                <a:solidFill>
                  <a:srgbClr val="000000"/>
                </a:solidFill>
                <a:latin typeface="+mn-ea"/>
                <a:ea typeface="+mn-ea"/>
              </a:rPr>
              <a:t>번</a:t>
            </a:r>
            <a:r>
              <a:rPr lang="en-US" altLang="ko-KR" sz="1600" dirty="0">
                <a:solidFill>
                  <a:srgbClr val="000000"/>
                </a:solidFill>
                <a:latin typeface="+mn-ea"/>
                <a:ea typeface="+mn-ea"/>
              </a:rPr>
              <a:t>)</a:t>
            </a:r>
            <a:br>
              <a:rPr lang="en-US" altLang="ko-KR" sz="1600" dirty="0">
                <a:solidFill>
                  <a:srgbClr val="000000"/>
                </a:solidFill>
                <a:latin typeface="+mn-ea"/>
                <a:ea typeface="+mn-ea"/>
              </a:rPr>
            </a:br>
            <a:r>
              <a:rPr lang="en-US" altLang="ko-KR" sz="1600" dirty="0">
                <a:solidFill>
                  <a:srgbClr val="000000"/>
                </a:solidFill>
                <a:latin typeface="+mn-ea"/>
                <a:ea typeface="+mn-ea"/>
              </a:rPr>
              <a:t>    2) </a:t>
            </a:r>
            <a:r>
              <a:rPr lang="ko-KR" altLang="en-US" sz="1600" dirty="0">
                <a:solidFill>
                  <a:srgbClr val="000000"/>
                </a:solidFill>
                <a:latin typeface="+mn-ea"/>
                <a:ea typeface="+mn-ea"/>
              </a:rPr>
              <a:t>물리모순 </a:t>
            </a:r>
            <a:r>
              <a:rPr lang="en-US" altLang="ko-KR" sz="1600" dirty="0">
                <a:solidFill>
                  <a:srgbClr val="000000"/>
                </a:solidFill>
                <a:latin typeface="+mn-ea"/>
                <a:ea typeface="+mn-ea"/>
              </a:rPr>
              <a:t>: </a:t>
            </a:r>
            <a:r>
              <a:rPr lang="ko-KR" altLang="en-US" sz="1600" dirty="0">
                <a:solidFill>
                  <a:srgbClr val="0000FF"/>
                </a:solidFill>
                <a:latin typeface="+mn-ea"/>
                <a:ea typeface="+mn-ea"/>
              </a:rPr>
              <a:t>도끼는 무거워야 하고 동시에 가벼워야만 한다</a:t>
            </a:r>
            <a:r>
              <a:rPr lang="en-US" altLang="ko-KR" sz="1600" dirty="0">
                <a:solidFill>
                  <a:srgbClr val="0000FF"/>
                </a:solidFill>
                <a:latin typeface="+mn-ea"/>
                <a:ea typeface="+mn-ea"/>
              </a:rPr>
              <a:t>.</a:t>
            </a:r>
            <a:r>
              <a:rPr lang="en-US" altLang="ko-KR" sz="1600" dirty="0">
                <a:solidFill>
                  <a:srgbClr val="000000"/>
                </a:solidFill>
                <a:latin typeface="+mn-ea"/>
                <a:ea typeface="+mn-ea"/>
              </a:rPr>
              <a:t> (</a:t>
            </a:r>
            <a:r>
              <a:rPr lang="ko-KR" altLang="en-US" sz="1600" dirty="0">
                <a:solidFill>
                  <a:srgbClr val="000000"/>
                </a:solidFill>
                <a:latin typeface="+mn-ea"/>
                <a:ea typeface="+mn-ea"/>
              </a:rPr>
              <a:t>무게 </a:t>
            </a:r>
            <a:r>
              <a:rPr lang="en-US" altLang="ko-KR" sz="1600" dirty="0">
                <a:solidFill>
                  <a:srgbClr val="000000"/>
                </a:solidFill>
                <a:latin typeface="+mn-ea"/>
                <a:ea typeface="+mn-ea"/>
              </a:rPr>
              <a:t>; </a:t>
            </a:r>
            <a:r>
              <a:rPr lang="ko-KR" altLang="en-US" sz="1600" dirty="0">
                <a:solidFill>
                  <a:srgbClr val="000000"/>
                </a:solidFill>
                <a:latin typeface="+mn-ea"/>
                <a:ea typeface="+mn-ea"/>
              </a:rPr>
              <a:t>무겁고</a:t>
            </a:r>
            <a:r>
              <a:rPr lang="en-US" altLang="ko-KR" sz="1600" dirty="0">
                <a:solidFill>
                  <a:srgbClr val="000000"/>
                </a:solidFill>
                <a:latin typeface="+mn-ea"/>
                <a:ea typeface="+mn-ea"/>
              </a:rPr>
              <a:t>/</a:t>
            </a:r>
            <a:r>
              <a:rPr lang="ko-KR" altLang="en-US" sz="1600" dirty="0">
                <a:solidFill>
                  <a:srgbClr val="000000"/>
                </a:solidFill>
                <a:latin typeface="+mn-ea"/>
                <a:ea typeface="+mn-ea"/>
              </a:rPr>
              <a:t>가벼워야 </a:t>
            </a:r>
            <a:r>
              <a:rPr lang="en-US" altLang="ko-KR" sz="1600" dirty="0">
                <a:solidFill>
                  <a:srgbClr val="000000"/>
                </a:solidFill>
                <a:latin typeface="+mn-ea"/>
                <a:ea typeface="+mn-ea"/>
              </a:rPr>
              <a:t>)</a:t>
            </a:r>
            <a:br>
              <a:rPr lang="en-US" altLang="ko-KR" sz="1600" dirty="0">
                <a:solidFill>
                  <a:srgbClr val="000000"/>
                </a:solidFill>
                <a:latin typeface="+mn-ea"/>
                <a:ea typeface="+mn-ea"/>
              </a:rPr>
            </a:br>
            <a:r>
              <a:rPr lang="en-US" altLang="ko-KR" sz="1600" dirty="0">
                <a:solidFill>
                  <a:srgbClr val="0000FF"/>
                </a:solidFill>
                <a:latin typeface="+mn-ea"/>
                <a:ea typeface="+mn-ea"/>
              </a:rPr>
              <a:t>3. </a:t>
            </a:r>
            <a:r>
              <a:rPr lang="ko-KR" altLang="en-US" sz="1600" dirty="0">
                <a:solidFill>
                  <a:srgbClr val="0000FF"/>
                </a:solidFill>
                <a:latin typeface="+mn-ea"/>
                <a:ea typeface="+mn-ea"/>
              </a:rPr>
              <a:t>시스템 자원 분석 </a:t>
            </a:r>
            <a:r>
              <a:rPr lang="en-US" altLang="ko-KR" sz="1600" dirty="0">
                <a:solidFill>
                  <a:srgbClr val="0000FF"/>
                </a:solidFill>
                <a:latin typeface="+mn-ea"/>
                <a:ea typeface="+mn-ea"/>
              </a:rPr>
              <a:t>:</a:t>
            </a:r>
            <a:r>
              <a:rPr lang="en-US" altLang="ko-KR" sz="1600" dirty="0">
                <a:solidFill>
                  <a:srgbClr val="0033CC"/>
                </a:solidFill>
                <a:latin typeface="+mn-ea"/>
                <a:ea typeface="+mn-ea"/>
              </a:rPr>
              <a:t> </a:t>
            </a:r>
            <a:br>
              <a:rPr lang="en-US" altLang="ko-KR" sz="1600" dirty="0">
                <a:solidFill>
                  <a:srgbClr val="0033CC"/>
                </a:solidFill>
                <a:latin typeface="+mn-ea"/>
                <a:ea typeface="+mn-ea"/>
              </a:rPr>
            </a:br>
            <a:r>
              <a:rPr lang="en-US" altLang="ko-KR" sz="1600" dirty="0">
                <a:solidFill>
                  <a:srgbClr val="000000"/>
                </a:solidFill>
                <a:latin typeface="+mn-ea"/>
                <a:ea typeface="+mn-ea"/>
              </a:rPr>
              <a:t>    1) </a:t>
            </a:r>
            <a:r>
              <a:rPr lang="ko-KR" altLang="en-US" sz="1600" dirty="0">
                <a:solidFill>
                  <a:srgbClr val="000000"/>
                </a:solidFill>
                <a:latin typeface="+mn-ea"/>
                <a:ea typeface="+mn-ea"/>
              </a:rPr>
              <a:t>도끼 </a:t>
            </a:r>
            <a:r>
              <a:rPr lang="en-US" altLang="ko-KR" sz="1600" dirty="0">
                <a:solidFill>
                  <a:srgbClr val="000000"/>
                </a:solidFill>
                <a:latin typeface="+mn-ea"/>
                <a:ea typeface="+mn-ea"/>
              </a:rPr>
              <a:t>-  </a:t>
            </a:r>
            <a:r>
              <a:rPr lang="ko-KR" altLang="en-US" sz="1600" dirty="0">
                <a:solidFill>
                  <a:srgbClr val="000000"/>
                </a:solidFill>
                <a:latin typeface="+mn-ea"/>
                <a:ea typeface="+mn-ea"/>
              </a:rPr>
              <a:t>날</a:t>
            </a:r>
            <a:r>
              <a:rPr lang="en-US" altLang="ko-KR" sz="1600" dirty="0">
                <a:solidFill>
                  <a:srgbClr val="000000"/>
                </a:solidFill>
                <a:latin typeface="+mn-ea"/>
                <a:ea typeface="+mn-ea"/>
              </a:rPr>
              <a:t>, </a:t>
            </a:r>
            <a:r>
              <a:rPr lang="ko-KR" altLang="en-US" sz="1600" dirty="0">
                <a:solidFill>
                  <a:srgbClr val="000000"/>
                </a:solidFill>
                <a:latin typeface="+mn-ea"/>
                <a:ea typeface="+mn-ea"/>
              </a:rPr>
              <a:t>형태</a:t>
            </a:r>
            <a:r>
              <a:rPr lang="en-US" altLang="ko-KR" sz="1600" dirty="0">
                <a:solidFill>
                  <a:srgbClr val="000000"/>
                </a:solidFill>
                <a:latin typeface="+mn-ea"/>
                <a:ea typeface="+mn-ea"/>
              </a:rPr>
              <a:t>, </a:t>
            </a:r>
            <a:r>
              <a:rPr lang="ko-KR" altLang="en-US" sz="1600" dirty="0">
                <a:solidFill>
                  <a:srgbClr val="000000"/>
                </a:solidFill>
                <a:latin typeface="+mn-ea"/>
                <a:ea typeface="+mn-ea"/>
              </a:rPr>
              <a:t>재료 및 특성들</a:t>
            </a:r>
            <a:br>
              <a:rPr lang="ko-KR" altLang="en-US" sz="1600" dirty="0">
                <a:solidFill>
                  <a:srgbClr val="000000"/>
                </a:solidFill>
                <a:latin typeface="+mn-ea"/>
                <a:ea typeface="+mn-ea"/>
              </a:rPr>
            </a:br>
            <a:r>
              <a:rPr lang="ko-KR" altLang="en-US" sz="1600" dirty="0">
                <a:solidFill>
                  <a:srgbClr val="000000"/>
                </a:solidFill>
                <a:latin typeface="+mn-ea"/>
                <a:ea typeface="+mn-ea"/>
              </a:rPr>
              <a:t>    </a:t>
            </a:r>
            <a:r>
              <a:rPr lang="en-US" altLang="ko-KR" sz="1600" u="sng" dirty="0">
                <a:latin typeface="+mn-ea"/>
                <a:ea typeface="+mn-ea"/>
              </a:rPr>
              <a:t>2) </a:t>
            </a:r>
            <a:r>
              <a:rPr lang="ko-KR" altLang="en-US" sz="1600" u="sng" dirty="0">
                <a:latin typeface="+mn-ea"/>
                <a:ea typeface="+mn-ea"/>
              </a:rPr>
              <a:t>손잡이 </a:t>
            </a:r>
            <a:r>
              <a:rPr lang="en-US" altLang="ko-KR" sz="1600" u="sng" dirty="0">
                <a:latin typeface="+mn-ea"/>
                <a:ea typeface="+mn-ea"/>
              </a:rPr>
              <a:t>- </a:t>
            </a:r>
            <a:r>
              <a:rPr lang="ko-KR" altLang="en-US" sz="1600" u="sng" dirty="0">
                <a:latin typeface="+mn-ea"/>
                <a:ea typeface="+mn-ea"/>
              </a:rPr>
              <a:t>특성들</a:t>
            </a:r>
            <a:br>
              <a:rPr lang="ko-KR" altLang="en-US" sz="1600" dirty="0">
                <a:solidFill>
                  <a:schemeClr val="hlink"/>
                </a:solidFill>
                <a:latin typeface="+mn-ea"/>
                <a:ea typeface="+mn-ea"/>
              </a:rPr>
            </a:br>
            <a:r>
              <a:rPr lang="ko-KR" altLang="en-US" sz="1600" dirty="0">
                <a:solidFill>
                  <a:srgbClr val="000000"/>
                </a:solidFill>
                <a:latin typeface="+mn-ea"/>
                <a:ea typeface="+mn-ea"/>
              </a:rPr>
              <a:t>    </a:t>
            </a:r>
            <a:r>
              <a:rPr lang="en-US" altLang="ko-KR" sz="1600" dirty="0">
                <a:solidFill>
                  <a:srgbClr val="000000"/>
                </a:solidFill>
                <a:latin typeface="+mn-ea"/>
                <a:ea typeface="+mn-ea"/>
              </a:rPr>
              <a:t>3) </a:t>
            </a:r>
            <a:r>
              <a:rPr lang="ko-KR" altLang="en-US" sz="1600" dirty="0">
                <a:solidFill>
                  <a:srgbClr val="000000"/>
                </a:solidFill>
                <a:latin typeface="+mn-ea"/>
                <a:ea typeface="+mn-ea"/>
              </a:rPr>
              <a:t>장작 </a:t>
            </a:r>
            <a:r>
              <a:rPr lang="en-US" altLang="ko-KR" sz="1600" dirty="0">
                <a:solidFill>
                  <a:srgbClr val="000000"/>
                </a:solidFill>
                <a:latin typeface="+mn-ea"/>
                <a:ea typeface="+mn-ea"/>
              </a:rPr>
              <a:t>- </a:t>
            </a:r>
            <a:r>
              <a:rPr lang="ko-KR" altLang="en-US" sz="1600" dirty="0">
                <a:solidFill>
                  <a:srgbClr val="000000"/>
                </a:solidFill>
                <a:latin typeface="+mn-ea"/>
                <a:ea typeface="+mn-ea"/>
              </a:rPr>
              <a:t>특성들</a:t>
            </a:r>
            <a:br>
              <a:rPr lang="ko-KR" altLang="en-US" sz="1600" dirty="0">
                <a:solidFill>
                  <a:schemeClr val="hlink"/>
                </a:solidFill>
                <a:latin typeface="+mn-ea"/>
                <a:ea typeface="+mn-ea"/>
              </a:rPr>
            </a:br>
            <a:r>
              <a:rPr lang="ko-KR" altLang="en-US" sz="1600" dirty="0">
                <a:solidFill>
                  <a:schemeClr val="hlink"/>
                </a:solidFill>
                <a:latin typeface="+mn-ea"/>
                <a:ea typeface="+mn-ea"/>
              </a:rPr>
              <a:t>    </a:t>
            </a:r>
            <a:r>
              <a:rPr lang="en-US" altLang="ko-KR" sz="1600" u="sng" dirty="0">
                <a:latin typeface="+mn-ea"/>
                <a:ea typeface="+mn-ea"/>
              </a:rPr>
              <a:t>4) </a:t>
            </a:r>
            <a:r>
              <a:rPr lang="ko-KR" altLang="en-US" sz="1600" u="sng" dirty="0">
                <a:latin typeface="+mn-ea"/>
                <a:ea typeface="+mn-ea"/>
              </a:rPr>
              <a:t>주변 공기</a:t>
            </a:r>
            <a:r>
              <a:rPr lang="en-US" altLang="ko-KR" sz="1600" u="sng" dirty="0">
                <a:latin typeface="+mn-ea"/>
                <a:ea typeface="+mn-ea"/>
              </a:rPr>
              <a:t>, </a:t>
            </a:r>
            <a:r>
              <a:rPr lang="ko-KR" altLang="en-US" sz="1600" u="sng" dirty="0">
                <a:latin typeface="+mn-ea"/>
                <a:ea typeface="+mn-ea"/>
              </a:rPr>
              <a:t>등</a:t>
            </a:r>
            <a:br>
              <a:rPr lang="ko-KR" altLang="en-US" sz="1600" u="sng" dirty="0">
                <a:latin typeface="+mn-ea"/>
                <a:ea typeface="+mn-ea"/>
              </a:rPr>
            </a:br>
            <a:r>
              <a:rPr lang="ko-KR" altLang="en-US" sz="1600" dirty="0">
                <a:solidFill>
                  <a:srgbClr val="000000"/>
                </a:solidFill>
                <a:latin typeface="+mn-ea"/>
                <a:ea typeface="+mn-ea"/>
              </a:rPr>
              <a:t>    </a:t>
            </a:r>
            <a:r>
              <a:rPr lang="en-US" altLang="ko-KR" sz="1600" dirty="0">
                <a:solidFill>
                  <a:srgbClr val="000000"/>
                </a:solidFill>
                <a:latin typeface="+mn-ea"/>
                <a:ea typeface="+mn-ea"/>
              </a:rPr>
              <a:t>5) </a:t>
            </a:r>
            <a:r>
              <a:rPr lang="ko-KR" altLang="en-US" sz="1600" dirty="0">
                <a:solidFill>
                  <a:srgbClr val="000000"/>
                </a:solidFill>
                <a:latin typeface="+mn-ea"/>
                <a:ea typeface="+mn-ea"/>
              </a:rPr>
              <a:t>사람 </a:t>
            </a:r>
            <a:r>
              <a:rPr lang="en-US" altLang="ko-KR" sz="1600" dirty="0">
                <a:solidFill>
                  <a:srgbClr val="000000"/>
                </a:solidFill>
                <a:latin typeface="+mn-ea"/>
                <a:ea typeface="+mn-ea"/>
              </a:rPr>
              <a:t>– </a:t>
            </a:r>
            <a:r>
              <a:rPr lang="ko-KR" altLang="en-US" sz="1600" dirty="0">
                <a:solidFill>
                  <a:srgbClr val="000000"/>
                </a:solidFill>
                <a:latin typeface="+mn-ea"/>
                <a:ea typeface="+mn-ea"/>
              </a:rPr>
              <a:t>팔</a:t>
            </a:r>
            <a:r>
              <a:rPr lang="en-US" altLang="ko-KR" sz="1600" dirty="0">
                <a:solidFill>
                  <a:srgbClr val="000000"/>
                </a:solidFill>
                <a:latin typeface="+mn-ea"/>
                <a:ea typeface="+mn-ea"/>
              </a:rPr>
              <a:t>, </a:t>
            </a:r>
            <a:r>
              <a:rPr lang="ko-KR" altLang="en-US" sz="1600" dirty="0">
                <a:solidFill>
                  <a:srgbClr val="000000"/>
                </a:solidFill>
                <a:latin typeface="+mn-ea"/>
                <a:ea typeface="+mn-ea"/>
              </a:rPr>
              <a:t>손</a:t>
            </a:r>
            <a:br>
              <a:rPr lang="ko-KR" altLang="en-US" sz="1600" dirty="0">
                <a:solidFill>
                  <a:srgbClr val="000000"/>
                </a:solidFill>
                <a:latin typeface="+mn-ea"/>
                <a:ea typeface="+mn-ea"/>
              </a:rPr>
            </a:br>
            <a:r>
              <a:rPr lang="en-US" altLang="ko-KR" sz="1600" dirty="0">
                <a:solidFill>
                  <a:srgbClr val="0000FF"/>
                </a:solidFill>
                <a:latin typeface="+mn-ea"/>
                <a:ea typeface="+mn-ea"/>
              </a:rPr>
              <a:t>4. </a:t>
            </a:r>
            <a:r>
              <a:rPr lang="ko-KR" altLang="en-US" sz="1600" dirty="0">
                <a:solidFill>
                  <a:srgbClr val="0000FF"/>
                </a:solidFill>
                <a:latin typeface="+mn-ea"/>
                <a:ea typeface="+mn-ea"/>
              </a:rPr>
              <a:t>이상적 최종 결과</a:t>
            </a:r>
            <a:r>
              <a:rPr lang="en-US" altLang="ko-KR" sz="1600" dirty="0">
                <a:solidFill>
                  <a:srgbClr val="0000FF"/>
                </a:solidFill>
                <a:latin typeface="+mn-ea"/>
                <a:ea typeface="+mn-ea"/>
              </a:rPr>
              <a:t>(IFR) : </a:t>
            </a:r>
            <a:r>
              <a:rPr lang="ko-KR" altLang="en-US" sz="1600" dirty="0">
                <a:solidFill>
                  <a:srgbClr val="0000FF"/>
                </a:solidFill>
                <a:latin typeface="+mn-ea"/>
                <a:ea typeface="+mn-ea"/>
              </a:rPr>
              <a:t>도끼 사용 용이성을 악화시키지 않으면서 장작 패는 힘은 증가하도록</a:t>
            </a:r>
            <a:br>
              <a:rPr lang="ko-KR" altLang="en-US" sz="1600" dirty="0">
                <a:solidFill>
                  <a:srgbClr val="0000FF"/>
                </a:solidFill>
                <a:latin typeface="+mn-ea"/>
                <a:ea typeface="+mn-ea"/>
              </a:rPr>
            </a:br>
            <a:r>
              <a:rPr lang="ko-KR" altLang="en-US" sz="1600" dirty="0">
                <a:solidFill>
                  <a:srgbClr val="0000FF"/>
                </a:solidFill>
                <a:latin typeface="+mn-ea"/>
                <a:ea typeface="+mn-ea"/>
              </a:rPr>
              <a:t>                                   무겁고 가벼운 상태가 되도록 도끼 자체를 변경시켜야 한다</a:t>
            </a:r>
            <a:r>
              <a:rPr lang="en-US" altLang="ko-KR" sz="1600" dirty="0">
                <a:solidFill>
                  <a:srgbClr val="0000FF"/>
                </a:solidFill>
                <a:latin typeface="+mn-ea"/>
                <a:ea typeface="+mn-ea"/>
              </a:rPr>
              <a:t>.</a:t>
            </a:r>
            <a:r>
              <a:rPr lang="en-US" altLang="ko-KR" sz="1600" dirty="0">
                <a:solidFill>
                  <a:srgbClr val="0033CC"/>
                </a:solidFill>
                <a:latin typeface="+mn-ea"/>
                <a:ea typeface="+mn-ea"/>
              </a:rPr>
              <a:t>  </a:t>
            </a:r>
            <a:r>
              <a:rPr lang="en-US" altLang="ko-KR" sz="1600" dirty="0">
                <a:solidFill>
                  <a:srgbClr val="000000"/>
                </a:solidFill>
                <a:latin typeface="+mn-ea"/>
                <a:ea typeface="+mn-ea"/>
              </a:rPr>
              <a:t> </a:t>
            </a:r>
            <a:br>
              <a:rPr lang="en-US" altLang="ko-KR" sz="1600" dirty="0">
                <a:solidFill>
                  <a:srgbClr val="000000"/>
                </a:solidFill>
                <a:latin typeface="+mn-ea"/>
                <a:ea typeface="+mn-ea"/>
              </a:rPr>
            </a:br>
            <a:r>
              <a:rPr lang="en-US" altLang="ko-KR" sz="1600" dirty="0">
                <a:solidFill>
                  <a:srgbClr val="0000FF"/>
                </a:solidFill>
                <a:latin typeface="+mn-ea"/>
                <a:ea typeface="+mn-ea"/>
              </a:rPr>
              <a:t>5. </a:t>
            </a:r>
            <a:r>
              <a:rPr lang="ko-KR" altLang="en-US" sz="1600" dirty="0">
                <a:solidFill>
                  <a:srgbClr val="0000FF"/>
                </a:solidFill>
                <a:latin typeface="+mn-ea"/>
                <a:ea typeface="+mn-ea"/>
              </a:rPr>
              <a:t>발명원리 </a:t>
            </a:r>
            <a:r>
              <a:rPr lang="en-US" altLang="ko-KR" sz="1600" dirty="0">
                <a:solidFill>
                  <a:srgbClr val="0000FF"/>
                </a:solidFill>
                <a:latin typeface="+mn-ea"/>
                <a:ea typeface="+mn-ea"/>
              </a:rPr>
              <a:t>:</a:t>
            </a:r>
            <a:r>
              <a:rPr lang="en-US" altLang="ko-KR" sz="1600" dirty="0">
                <a:solidFill>
                  <a:srgbClr val="000000"/>
                </a:solidFill>
                <a:latin typeface="+mn-ea"/>
                <a:ea typeface="+mn-ea"/>
              </a:rPr>
              <a:t>  29</a:t>
            </a:r>
            <a:r>
              <a:rPr lang="ko-KR" altLang="en-US" sz="1600" dirty="0">
                <a:solidFill>
                  <a:srgbClr val="000000"/>
                </a:solidFill>
                <a:latin typeface="+mn-ea"/>
                <a:ea typeface="+mn-ea"/>
              </a:rPr>
              <a:t>번 원리</a:t>
            </a:r>
            <a:r>
              <a:rPr lang="en-US" altLang="ko-KR" sz="1600" dirty="0">
                <a:solidFill>
                  <a:srgbClr val="000000"/>
                </a:solidFill>
                <a:latin typeface="+mn-ea"/>
                <a:ea typeface="+mn-ea"/>
              </a:rPr>
              <a:t>: </a:t>
            </a:r>
            <a:r>
              <a:rPr lang="ko-KR" altLang="en-US" sz="1600" dirty="0">
                <a:solidFill>
                  <a:srgbClr val="000000"/>
                </a:solidFill>
                <a:latin typeface="+mn-ea"/>
                <a:ea typeface="+mn-ea"/>
              </a:rPr>
              <a:t>기체 역학 및 수력학 활용 </a:t>
            </a:r>
            <a:r>
              <a:rPr lang="en-US" altLang="ko-KR" sz="1600" dirty="0">
                <a:solidFill>
                  <a:srgbClr val="000000"/>
                </a:solidFill>
                <a:latin typeface="+mn-ea"/>
                <a:ea typeface="+mn-ea"/>
              </a:rPr>
              <a:t>-&gt; </a:t>
            </a:r>
            <a:r>
              <a:rPr lang="ko-KR" altLang="en-US" sz="1600" dirty="0">
                <a:solidFill>
                  <a:srgbClr val="000000"/>
                </a:solidFill>
                <a:latin typeface="+mn-ea"/>
                <a:ea typeface="+mn-ea"/>
              </a:rPr>
              <a:t>자원으로써 기체 또는 액체의 활용</a:t>
            </a:r>
            <a:r>
              <a:rPr lang="en-US" altLang="ko-KR" sz="1600" dirty="0">
                <a:solidFill>
                  <a:srgbClr val="000000"/>
                </a:solidFill>
                <a:latin typeface="+mn-ea"/>
                <a:ea typeface="+mn-ea"/>
              </a:rPr>
              <a:t>.</a:t>
            </a:r>
          </a:p>
          <a:p>
            <a:pPr algn="l">
              <a:defRPr/>
            </a:pPr>
            <a:r>
              <a:rPr lang="en-US" altLang="ko-KR" sz="1600" dirty="0">
                <a:solidFill>
                  <a:srgbClr val="0000FF"/>
                </a:solidFill>
                <a:latin typeface="+mn-ea"/>
                <a:ea typeface="+mn-ea"/>
              </a:rPr>
              <a:t>6. </a:t>
            </a:r>
            <a:r>
              <a:rPr lang="ko-KR" altLang="en-US" sz="1600" dirty="0">
                <a:solidFill>
                  <a:srgbClr val="0000FF"/>
                </a:solidFill>
                <a:latin typeface="+mn-ea"/>
                <a:ea typeface="+mn-ea"/>
              </a:rPr>
              <a:t>기술적 해결안 </a:t>
            </a:r>
            <a:r>
              <a:rPr lang="en-US" altLang="ko-KR" sz="1600" dirty="0">
                <a:solidFill>
                  <a:srgbClr val="0000FF"/>
                </a:solidFill>
                <a:latin typeface="+mn-ea"/>
                <a:ea typeface="+mn-ea"/>
              </a:rPr>
              <a:t>:</a:t>
            </a:r>
            <a:r>
              <a:rPr lang="en-US" altLang="ko-KR" sz="1600" dirty="0">
                <a:solidFill>
                  <a:srgbClr val="000000"/>
                </a:solidFill>
                <a:latin typeface="+mn-ea"/>
                <a:ea typeface="+mn-ea"/>
              </a:rPr>
              <a:t>  </a:t>
            </a:r>
            <a:r>
              <a:rPr lang="ko-KR" altLang="en-US" sz="1600" dirty="0">
                <a:solidFill>
                  <a:srgbClr val="0000FF"/>
                </a:solidFill>
                <a:latin typeface="+mn-ea"/>
                <a:ea typeface="+mn-ea"/>
              </a:rPr>
              <a:t>내부가 빈 손잡이를 가진 도끼</a:t>
            </a:r>
            <a:r>
              <a:rPr lang="en-US" altLang="ko-KR" sz="1600" dirty="0">
                <a:solidFill>
                  <a:srgbClr val="000000"/>
                </a:solidFill>
                <a:latin typeface="+mn-ea"/>
                <a:ea typeface="+mn-ea"/>
              </a:rPr>
              <a:t>-&gt; “</a:t>
            </a:r>
            <a:r>
              <a:rPr lang="en-US" altLang="ko-KR" sz="1600" dirty="0" err="1">
                <a:solidFill>
                  <a:srgbClr val="000000"/>
                </a:solidFill>
                <a:latin typeface="+mn-ea"/>
                <a:ea typeface="+mn-ea"/>
              </a:rPr>
              <a:t>Fiskars</a:t>
            </a:r>
            <a:r>
              <a:rPr lang="en-US" altLang="ko-KR" sz="1600" dirty="0">
                <a:solidFill>
                  <a:srgbClr val="000000"/>
                </a:solidFill>
                <a:latin typeface="+mn-ea"/>
                <a:ea typeface="+mn-ea"/>
              </a:rPr>
              <a:t>(</a:t>
            </a:r>
            <a:r>
              <a:rPr lang="ko-KR" altLang="en-US" sz="1600" dirty="0" err="1">
                <a:solidFill>
                  <a:srgbClr val="000000"/>
                </a:solidFill>
                <a:latin typeface="+mn-ea"/>
                <a:ea typeface="+mn-ea"/>
              </a:rPr>
              <a:t>휘스커스</a:t>
            </a:r>
            <a:r>
              <a:rPr lang="en-US" altLang="ko-KR" sz="1600" dirty="0">
                <a:solidFill>
                  <a:srgbClr val="000000"/>
                </a:solidFill>
                <a:latin typeface="+mn-ea"/>
                <a:ea typeface="+mn-ea"/>
              </a:rPr>
              <a:t>, </a:t>
            </a:r>
            <a:r>
              <a:rPr lang="ko-KR" altLang="en-US" sz="1600" dirty="0">
                <a:solidFill>
                  <a:srgbClr val="000000"/>
                </a:solidFill>
                <a:latin typeface="+mn-ea"/>
                <a:ea typeface="+mn-ea"/>
              </a:rPr>
              <a:t>발명가 </a:t>
            </a:r>
            <a:r>
              <a:rPr lang="en-US" altLang="ko-KR" sz="1600" dirty="0">
                <a:solidFill>
                  <a:srgbClr val="000000"/>
                </a:solidFill>
                <a:latin typeface="+mn-ea"/>
                <a:ea typeface="+mn-ea"/>
              </a:rPr>
              <a:t>or </a:t>
            </a:r>
            <a:r>
              <a:rPr lang="ko-KR" altLang="en-US" sz="1600" dirty="0">
                <a:solidFill>
                  <a:srgbClr val="000000"/>
                </a:solidFill>
                <a:latin typeface="+mn-ea"/>
                <a:ea typeface="+mn-ea"/>
              </a:rPr>
              <a:t>회사</a:t>
            </a:r>
            <a:r>
              <a:rPr lang="en-US" altLang="ko-KR" sz="1600" dirty="0">
                <a:solidFill>
                  <a:srgbClr val="000000"/>
                </a:solidFill>
                <a:latin typeface="+mn-ea"/>
                <a:ea typeface="+mn-ea"/>
              </a:rPr>
              <a:t>)” </a:t>
            </a:r>
            <a:br>
              <a:rPr lang="en-US" altLang="ko-KR" sz="1600" dirty="0">
                <a:solidFill>
                  <a:srgbClr val="000000"/>
                </a:solidFill>
                <a:latin typeface="+mn-ea"/>
                <a:ea typeface="+mn-ea"/>
              </a:rPr>
            </a:br>
            <a:r>
              <a:rPr lang="en-US" altLang="ko-KR" sz="1600" dirty="0">
                <a:solidFill>
                  <a:srgbClr val="000000"/>
                </a:solidFill>
                <a:latin typeface="+mn-ea"/>
                <a:ea typeface="+mn-ea"/>
              </a:rPr>
              <a:t>                           (</a:t>
            </a:r>
            <a:r>
              <a:rPr lang="ko-KR" altLang="en-US" sz="1600" dirty="0">
                <a:solidFill>
                  <a:srgbClr val="000000"/>
                </a:solidFill>
                <a:latin typeface="+mn-ea"/>
                <a:ea typeface="+mn-ea"/>
              </a:rPr>
              <a:t>공간 분리 원리와 자원으로써 손잡이 특성 및 주변 공기 활용</a:t>
            </a:r>
            <a:r>
              <a:rPr lang="en-US" altLang="ko-KR" sz="1600" dirty="0">
                <a:solidFill>
                  <a:srgbClr val="000000"/>
                </a:solidFill>
                <a:latin typeface="+mn-ea"/>
                <a:ea typeface="+mn-ea"/>
              </a:rPr>
              <a:t>) </a:t>
            </a:r>
            <a:br>
              <a:rPr lang="en-US" altLang="ko-KR" sz="1600" dirty="0">
                <a:solidFill>
                  <a:srgbClr val="000000"/>
                </a:solidFill>
                <a:latin typeface="+mn-ea"/>
                <a:ea typeface="+mn-ea"/>
              </a:rPr>
            </a:br>
            <a:r>
              <a:rPr lang="en-US" altLang="ko-KR" sz="1600" dirty="0">
                <a:solidFill>
                  <a:srgbClr val="000000"/>
                </a:solidFill>
                <a:latin typeface="+mn-ea"/>
                <a:ea typeface="+mn-ea"/>
              </a:rPr>
              <a:t>    * </a:t>
            </a:r>
            <a:r>
              <a:rPr lang="ko-KR" altLang="en-US" sz="1600" dirty="0">
                <a:solidFill>
                  <a:srgbClr val="000000"/>
                </a:solidFill>
                <a:latin typeface="+mn-ea"/>
                <a:ea typeface="+mn-ea"/>
              </a:rPr>
              <a:t>물리적으로 보면 무게 중심의 효과 활용</a:t>
            </a:r>
            <a:br>
              <a:rPr lang="ko-KR" altLang="en-US" sz="1600" dirty="0">
                <a:solidFill>
                  <a:srgbClr val="000000"/>
                </a:solidFill>
                <a:latin typeface="+mn-ea"/>
                <a:ea typeface="+mn-ea"/>
              </a:rPr>
            </a:br>
            <a:r>
              <a:rPr lang="ko-KR" altLang="en-US" sz="1600" dirty="0">
                <a:solidFill>
                  <a:srgbClr val="000000"/>
                </a:solidFill>
                <a:latin typeface="+mn-ea"/>
                <a:ea typeface="+mn-ea"/>
              </a:rPr>
              <a:t>    * 진화법칙을 고려해 보면 </a:t>
            </a:r>
            <a:r>
              <a:rPr lang="en-US" altLang="ko-KR" sz="1600" dirty="0">
                <a:solidFill>
                  <a:srgbClr val="000000"/>
                </a:solidFill>
                <a:latin typeface="+mn-ea"/>
                <a:ea typeface="+mn-ea"/>
              </a:rPr>
              <a:t>: </a:t>
            </a:r>
            <a:r>
              <a:rPr lang="ko-KR" altLang="en-US" sz="1600" dirty="0">
                <a:solidFill>
                  <a:srgbClr val="000000"/>
                </a:solidFill>
                <a:latin typeface="+mn-ea"/>
                <a:ea typeface="+mn-ea"/>
              </a:rPr>
              <a:t>마이크로 레벨 전이 </a:t>
            </a:r>
            <a:r>
              <a:rPr lang="en-US" altLang="ko-KR" sz="1600" dirty="0">
                <a:solidFill>
                  <a:srgbClr val="000000"/>
                </a:solidFill>
                <a:latin typeface="+mn-ea"/>
                <a:ea typeface="+mn-ea"/>
              </a:rPr>
              <a:t>-&gt; </a:t>
            </a:r>
            <a:r>
              <a:rPr lang="ko-KR" altLang="en-US" sz="1600" dirty="0">
                <a:solidFill>
                  <a:srgbClr val="000000"/>
                </a:solidFill>
                <a:latin typeface="+mn-ea"/>
                <a:ea typeface="+mn-ea"/>
              </a:rPr>
              <a:t>내부가 빈 손잡이</a:t>
            </a:r>
            <a:r>
              <a:rPr lang="en-US" altLang="ko-KR" sz="1600" dirty="0">
                <a:solidFill>
                  <a:srgbClr val="000000"/>
                </a:solidFill>
                <a:latin typeface="+mn-ea"/>
                <a:ea typeface="+mn-ea"/>
              </a:rPr>
              <a:t>(</a:t>
            </a:r>
            <a:r>
              <a:rPr lang="ko-KR" altLang="en-US" sz="1600" dirty="0">
                <a:solidFill>
                  <a:srgbClr val="000000"/>
                </a:solidFill>
                <a:latin typeface="+mn-ea"/>
                <a:ea typeface="+mn-ea"/>
              </a:rPr>
              <a:t>부분적 기체 도끼</a:t>
            </a:r>
            <a:r>
              <a:rPr lang="en-US" altLang="ko-KR" sz="1600" dirty="0">
                <a:solidFill>
                  <a:srgbClr val="000000"/>
                </a:solidFill>
                <a:latin typeface="+mn-ea"/>
                <a:ea typeface="+mn-ea"/>
              </a:rPr>
              <a:t>)</a:t>
            </a:r>
            <a:br>
              <a:rPr lang="en-US" altLang="ko-KR" sz="1600" dirty="0">
                <a:solidFill>
                  <a:srgbClr val="000000"/>
                </a:solidFill>
                <a:latin typeface="+mn-ea"/>
                <a:ea typeface="+mn-ea"/>
              </a:rPr>
            </a:br>
            <a:r>
              <a:rPr lang="en-US" altLang="ko-KR" sz="1600" dirty="0">
                <a:solidFill>
                  <a:srgbClr val="000000"/>
                </a:solidFill>
                <a:latin typeface="+mn-ea"/>
                <a:ea typeface="+mn-ea"/>
              </a:rPr>
              <a:t>                                      * </a:t>
            </a:r>
            <a:r>
              <a:rPr lang="ko-KR" altLang="en-US" sz="1600" dirty="0">
                <a:solidFill>
                  <a:srgbClr val="000000"/>
                </a:solidFill>
                <a:latin typeface="+mn-ea"/>
                <a:ea typeface="+mn-ea"/>
              </a:rPr>
              <a:t>더 발전한 마이크로 도끼는 모래 분사기 </a:t>
            </a:r>
            <a:r>
              <a:rPr lang="en-US" altLang="ko-KR" sz="1600" dirty="0">
                <a:solidFill>
                  <a:srgbClr val="000000"/>
                </a:solidFill>
                <a:latin typeface="+mn-ea"/>
                <a:ea typeface="+mn-ea"/>
              </a:rPr>
              <a:t>(sandblaster)</a:t>
            </a:r>
            <a:endParaRPr lang="en-US" altLang="ko-KR" sz="1600" dirty="0">
              <a:solidFill>
                <a:srgbClr val="0033CC"/>
              </a:solidFill>
              <a:latin typeface="+mn-ea"/>
              <a:ea typeface="+mn-ea"/>
            </a:endParaRPr>
          </a:p>
        </p:txBody>
      </p:sp>
    </p:spTree>
    <p:extLst>
      <p:ext uri="{BB962C8B-B14F-4D97-AF65-F5344CB8AC3E}">
        <p14:creationId xmlns:p14="http://schemas.microsoft.com/office/powerpoint/2010/main" val="419137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직사각형 5"/>
          <p:cNvSpPr>
            <a:spLocks noChangeArrowheads="1"/>
          </p:cNvSpPr>
          <p:nvPr/>
        </p:nvSpPr>
        <p:spPr bwMode="auto">
          <a:xfrm>
            <a:off x="431800" y="1052736"/>
            <a:ext cx="9201150" cy="434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marL="342900" indent="-342900" eaLnBrk="1" hangingPunct="1">
              <a:buFont typeface="Wingdings" panose="05000000000000000000" pitchFamily="2" charset="2"/>
              <a:buChar char="u"/>
            </a:pPr>
            <a:r>
              <a:rPr lang="ko-KR" altLang="en-US" dirty="0"/>
              <a:t> 창의성</a:t>
            </a:r>
            <a:endParaRPr lang="en-US" altLang="ko-KR" dirty="0"/>
          </a:p>
          <a:p>
            <a:pPr marL="800100" lvl="1" indent="-342900" eaLnBrk="1" hangingPunct="1">
              <a:buFont typeface="Wingdings" panose="05000000000000000000" pitchFamily="2" charset="2"/>
              <a:buChar char="ü"/>
            </a:pPr>
            <a:r>
              <a:rPr lang="ko-KR" altLang="en-US" sz="2200" dirty="0">
                <a:latin typeface="돋움" panose="020B0600000101010101" pitchFamily="50" charset="-127"/>
                <a:ea typeface="돋움" panose="020B0600000101010101" pitchFamily="50" charset="-127"/>
              </a:rPr>
              <a:t>누구나 창의적일 수 있다</a:t>
            </a:r>
            <a:r>
              <a:rPr lang="en-US" altLang="ko-KR" sz="2200" dirty="0">
                <a:latin typeface="돋움" panose="020B0600000101010101" pitchFamily="50" charset="-127"/>
                <a:ea typeface="돋움" panose="020B0600000101010101" pitchFamily="50" charset="-127"/>
              </a:rPr>
              <a:t>. </a:t>
            </a:r>
          </a:p>
          <a:p>
            <a:pPr marL="800100" lvl="1" indent="-342900" eaLnBrk="1" hangingPunct="1">
              <a:buFont typeface="Wingdings" panose="05000000000000000000" pitchFamily="2" charset="2"/>
              <a:buChar char="ü"/>
            </a:pPr>
            <a:r>
              <a:rPr lang="ko-KR" altLang="en-US" sz="2200" dirty="0">
                <a:latin typeface="돋움" panose="020B0600000101010101" pitchFamily="50" charset="-127"/>
                <a:ea typeface="돋움" panose="020B0600000101010101" pitchFamily="50" charset="-127"/>
              </a:rPr>
              <a:t>창의성 프로세스는 학습이 가능하다</a:t>
            </a:r>
            <a:r>
              <a:rPr lang="en-US" altLang="ko-KR" sz="2200" dirty="0">
                <a:latin typeface="돋움" panose="020B0600000101010101" pitchFamily="50" charset="-127"/>
                <a:ea typeface="돋움" panose="020B0600000101010101" pitchFamily="50" charset="-127"/>
              </a:rPr>
              <a:t>.</a:t>
            </a:r>
          </a:p>
          <a:p>
            <a:pPr marL="800100" lvl="1" indent="-342900" eaLnBrk="1" hangingPunct="1">
              <a:buFont typeface="Wingdings" panose="05000000000000000000" pitchFamily="2" charset="2"/>
              <a:buChar char="ü"/>
            </a:pPr>
            <a:r>
              <a:rPr lang="ko-KR" altLang="en-US" sz="2200" dirty="0">
                <a:latin typeface="돋움" panose="020B0600000101010101" pitchFamily="50" charset="-127"/>
                <a:ea typeface="돋움" panose="020B0600000101010101" pitchFamily="50" charset="-127"/>
              </a:rPr>
              <a:t>창의적 생각</a:t>
            </a:r>
            <a:r>
              <a:rPr lang="en-US" altLang="ko-KR" sz="2200" dirty="0">
                <a:latin typeface="돋움" panose="020B0600000101010101" pitchFamily="50" charset="-127"/>
                <a:ea typeface="돋움" panose="020B0600000101010101" pitchFamily="50" charset="-127"/>
              </a:rPr>
              <a:t>, </a:t>
            </a:r>
            <a:r>
              <a:rPr lang="ko-KR" altLang="en-US" sz="2200" dirty="0">
                <a:latin typeface="돋움" panose="020B0600000101010101" pitchFamily="50" charset="-127"/>
                <a:ea typeface="돋움" panose="020B0600000101010101" pitchFamily="50" charset="-127"/>
              </a:rPr>
              <a:t>발명에는 공통된 원리</a:t>
            </a:r>
            <a:r>
              <a:rPr lang="en-US" altLang="ko-KR" sz="2200" dirty="0">
                <a:latin typeface="돋움" panose="020B0600000101010101" pitchFamily="50" charset="-127"/>
                <a:ea typeface="돋움" panose="020B0600000101010101" pitchFamily="50" charset="-127"/>
              </a:rPr>
              <a:t>, </a:t>
            </a:r>
            <a:r>
              <a:rPr lang="ko-KR" altLang="en-US" sz="2200" dirty="0">
                <a:latin typeface="돋움" panose="020B0600000101010101" pitchFamily="50" charset="-127"/>
                <a:ea typeface="돋움" panose="020B0600000101010101" pitchFamily="50" charset="-127"/>
              </a:rPr>
              <a:t>패턴이 있다</a:t>
            </a:r>
            <a:r>
              <a:rPr lang="en-US" altLang="ko-KR" sz="2200" dirty="0">
                <a:latin typeface="돋움" panose="020B0600000101010101" pitchFamily="50" charset="-127"/>
                <a:ea typeface="돋움" panose="020B0600000101010101" pitchFamily="50" charset="-127"/>
              </a:rPr>
              <a:t>. </a:t>
            </a:r>
          </a:p>
          <a:p>
            <a:pPr eaLnBrk="1" hangingPunct="1"/>
            <a:endParaRPr lang="en-US" altLang="ko-KR" dirty="0"/>
          </a:p>
          <a:p>
            <a:pPr marL="342900" indent="-342900" eaLnBrk="1" hangingPunct="1">
              <a:buFont typeface="Wingdings" panose="05000000000000000000" pitchFamily="2" charset="2"/>
              <a:buChar char="u"/>
            </a:pPr>
            <a:r>
              <a:rPr lang="en-US" altLang="ko-KR" dirty="0"/>
              <a:t>TRIZ</a:t>
            </a:r>
          </a:p>
          <a:p>
            <a:pPr marL="800100" lvl="1" indent="-342900" eaLnBrk="1" hangingPunct="1">
              <a:buFont typeface="Wingdings" panose="05000000000000000000" pitchFamily="2" charset="2"/>
              <a:buChar char="ü"/>
            </a:pPr>
            <a:r>
              <a:rPr lang="en-US" altLang="ko-KR" sz="2200" b="0" dirty="0">
                <a:latin typeface="굴림" panose="020B0600000101010101" pitchFamily="50" charset="-127"/>
                <a:ea typeface="굴림" panose="020B0600000101010101" pitchFamily="50" charset="-127"/>
                <a:sym typeface="Wingdings" pitchFamily="2" charset="2"/>
              </a:rPr>
              <a:t>TRIZ</a:t>
            </a:r>
            <a:r>
              <a:rPr lang="ko-KR" altLang="en-US" sz="2200" b="0" dirty="0">
                <a:latin typeface="굴림" panose="020B0600000101010101" pitchFamily="50" charset="-127"/>
                <a:ea typeface="굴림" panose="020B0600000101010101" pitchFamily="50" charset="-127"/>
                <a:sym typeface="Wingdings" pitchFamily="2" charset="2"/>
              </a:rPr>
              <a:t>는 문제 해결 원리를 정립한 이론이다</a:t>
            </a:r>
            <a:r>
              <a:rPr lang="en-US" altLang="ko-KR" sz="2200" b="0" dirty="0">
                <a:latin typeface="굴림" panose="020B0600000101010101" pitchFamily="50" charset="-127"/>
                <a:ea typeface="굴림" panose="020B0600000101010101" pitchFamily="50" charset="-127"/>
                <a:sym typeface="Wingdings" pitchFamily="2" charset="2"/>
              </a:rPr>
              <a:t>.</a:t>
            </a:r>
          </a:p>
          <a:p>
            <a:pPr marL="800100" lvl="1" indent="-342900" eaLnBrk="1" hangingPunct="1">
              <a:buFont typeface="Wingdings" panose="05000000000000000000" pitchFamily="2" charset="2"/>
              <a:buChar char="ü"/>
            </a:pPr>
            <a:r>
              <a:rPr lang="en-US" altLang="ko-KR" sz="2200" b="0" dirty="0">
                <a:latin typeface="굴림" panose="020B0600000101010101" pitchFamily="50" charset="-127"/>
                <a:ea typeface="굴림" panose="020B0600000101010101" pitchFamily="50" charset="-127"/>
                <a:sym typeface="Wingdings" pitchFamily="2" charset="2"/>
              </a:rPr>
              <a:t>TRIZ</a:t>
            </a:r>
            <a:r>
              <a:rPr lang="ko-KR" altLang="en-US" sz="2200" b="0" dirty="0">
                <a:latin typeface="굴림" panose="020B0600000101010101" pitchFamily="50" charset="-127"/>
                <a:ea typeface="굴림" panose="020B0600000101010101" pitchFamily="50" charset="-127"/>
                <a:sym typeface="Wingdings" pitchFamily="2" charset="2"/>
              </a:rPr>
              <a:t>를 학습하면 창의적으로 문제를 해결할 수 있다</a:t>
            </a:r>
            <a:r>
              <a:rPr lang="en-US" altLang="ko-KR" sz="2200" b="0" dirty="0">
                <a:latin typeface="굴림" panose="020B0600000101010101" pitchFamily="50" charset="-127"/>
                <a:ea typeface="굴림" panose="020B0600000101010101" pitchFamily="50" charset="-127"/>
                <a:sym typeface="Wingdings" pitchFamily="2" charset="2"/>
              </a:rPr>
              <a:t>. </a:t>
            </a:r>
          </a:p>
          <a:p>
            <a:pPr marL="800100" lvl="1" indent="-342900" eaLnBrk="1" hangingPunct="1">
              <a:buFont typeface="Wingdings" panose="05000000000000000000" pitchFamily="2" charset="2"/>
              <a:buChar char="ü"/>
            </a:pPr>
            <a:r>
              <a:rPr lang="en-US" altLang="ko-KR" sz="2200" b="0" dirty="0">
                <a:latin typeface="굴림" panose="020B0600000101010101" pitchFamily="50" charset="-127"/>
                <a:ea typeface="굴림" panose="020B0600000101010101" pitchFamily="50" charset="-127"/>
                <a:sym typeface="Wingdings" pitchFamily="2" charset="2"/>
              </a:rPr>
              <a:t> </a:t>
            </a:r>
            <a:r>
              <a:rPr lang="ko-KR" altLang="en-US" sz="2200" b="0" dirty="0">
                <a:latin typeface="굴림" panose="020B0600000101010101" pitchFamily="50" charset="-127"/>
                <a:ea typeface="굴림" panose="020B0600000101010101" pitchFamily="50" charset="-127"/>
                <a:sym typeface="Wingdings" pitchFamily="2" charset="2"/>
              </a:rPr>
              <a:t>결국</a:t>
            </a:r>
            <a:r>
              <a:rPr lang="en-US" altLang="ko-KR" sz="2200" b="0" dirty="0">
                <a:latin typeface="굴림" panose="020B0600000101010101" pitchFamily="50" charset="-127"/>
                <a:ea typeface="굴림" panose="020B0600000101010101" pitchFamily="50" charset="-127"/>
                <a:sym typeface="Wingdings" pitchFamily="2" charset="2"/>
              </a:rPr>
              <a:t>, </a:t>
            </a:r>
            <a:r>
              <a:rPr lang="ko-KR" altLang="en-US" sz="2200" b="0" dirty="0" err="1">
                <a:latin typeface="굴림" panose="020B0600000101010101" pitchFamily="50" charset="-127"/>
                <a:ea typeface="굴림" panose="020B0600000101010101" pitchFamily="50" charset="-127"/>
                <a:sym typeface="Wingdings" pitchFamily="2" charset="2"/>
              </a:rPr>
              <a:t>알트슐러는</a:t>
            </a:r>
            <a:r>
              <a:rPr lang="ko-KR" altLang="en-US" sz="2200" b="0" dirty="0">
                <a:latin typeface="굴림" panose="020B0600000101010101" pitchFamily="50" charset="-127"/>
                <a:ea typeface="굴림" panose="020B0600000101010101" pitchFamily="50" charset="-127"/>
                <a:sym typeface="Wingdings" pitchFamily="2" charset="2"/>
              </a:rPr>
              <a:t> </a:t>
            </a:r>
            <a:r>
              <a:rPr lang="en-US" altLang="ko-KR" sz="2200" b="0" dirty="0">
                <a:latin typeface="굴림" panose="020B0600000101010101" pitchFamily="50" charset="-127"/>
                <a:ea typeface="굴림" panose="020B0600000101010101" pitchFamily="50" charset="-127"/>
                <a:sym typeface="Wingdings" pitchFamily="2" charset="2"/>
              </a:rPr>
              <a:t>‘</a:t>
            </a:r>
            <a:r>
              <a:rPr lang="ko-KR" altLang="en-US" sz="2200" b="0" dirty="0">
                <a:latin typeface="굴림" panose="020B0600000101010101" pitchFamily="50" charset="-127"/>
                <a:ea typeface="굴림" panose="020B0600000101010101" pitchFamily="50" charset="-127"/>
                <a:sym typeface="Wingdings" pitchFamily="2" charset="2"/>
              </a:rPr>
              <a:t>발명하는 방법</a:t>
            </a:r>
            <a:r>
              <a:rPr lang="en-US" altLang="ko-KR" sz="2200" b="0" dirty="0">
                <a:latin typeface="굴림" panose="020B0600000101010101" pitchFamily="50" charset="-127"/>
                <a:ea typeface="굴림" panose="020B0600000101010101" pitchFamily="50" charset="-127"/>
                <a:sym typeface="Wingdings" pitchFamily="2" charset="2"/>
              </a:rPr>
              <a:t>’</a:t>
            </a:r>
            <a:r>
              <a:rPr lang="ko-KR" altLang="en-US" sz="2200" b="0" dirty="0">
                <a:latin typeface="굴림" panose="020B0600000101010101" pitchFamily="50" charset="-127"/>
                <a:ea typeface="굴림" panose="020B0600000101010101" pitchFamily="50" charset="-127"/>
                <a:sym typeface="Wingdings" pitchFamily="2" charset="2"/>
              </a:rPr>
              <a:t>을 발명하였다</a:t>
            </a:r>
            <a:r>
              <a:rPr lang="en-US" altLang="ko-KR" sz="2200" b="0" dirty="0">
                <a:latin typeface="굴림" panose="020B0600000101010101" pitchFamily="50" charset="-127"/>
                <a:ea typeface="굴림" panose="020B0600000101010101" pitchFamily="50" charset="-127"/>
                <a:sym typeface="Wingdings" pitchFamily="2" charset="2"/>
              </a:rPr>
              <a:t>.</a:t>
            </a:r>
          </a:p>
        </p:txBody>
      </p:sp>
      <p:sp>
        <p:nvSpPr>
          <p:cNvPr id="3" name="Text Box 2"/>
          <p:cNvSpPr txBox="1">
            <a:spLocks noGrp="1" noChangeArrowheads="1"/>
          </p:cNvSpPr>
          <p:nvPr>
            <p:ph type="title"/>
          </p:nvPr>
        </p:nvSpPr>
        <p:spPr bwMode="auto">
          <a:xfrm>
            <a:off x="0" y="17969"/>
            <a:ext cx="8931275" cy="584775"/>
          </a:xfrm>
          <a:prstGeom prst="rect">
            <a:avLst/>
          </a:prstGeom>
          <a:noFill/>
          <a:ln w="9525">
            <a:noFill/>
            <a:miter lim="800000"/>
            <a:headEnd/>
            <a:tailEnd/>
          </a:ln>
          <a:effectLst/>
        </p:spPr>
        <p:txBody>
          <a:bodyPr>
            <a:spAutoFit/>
          </a:bodyPr>
          <a:lstStyle/>
          <a:p>
            <a:pPr>
              <a:defRPr/>
            </a:pPr>
            <a:r>
              <a:rPr lang="ko-KR" altLang="en-US" sz="3200" dirty="0"/>
              <a:t>창의성과 </a:t>
            </a:r>
            <a:r>
              <a:rPr lang="en-US" altLang="ko-KR" sz="3200" dirty="0"/>
              <a:t>TRIZ</a:t>
            </a:r>
            <a:endParaRPr lang="ko-KR" altLang="en-US" sz="3200" dirty="0">
              <a:effectLst>
                <a:outerShdw blurRad="38100" dist="38100" dir="2700000" algn="tl">
                  <a:srgbClr val="C0C0C0"/>
                </a:outerShdw>
              </a:effectLst>
            </a:endParaRPr>
          </a:p>
        </p:txBody>
      </p:sp>
    </p:spTree>
    <p:extLst>
      <p:ext uri="{BB962C8B-B14F-4D97-AF65-F5344CB8AC3E}">
        <p14:creationId xmlns:p14="http://schemas.microsoft.com/office/powerpoint/2010/main" val="166222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31234" y="87288"/>
            <a:ext cx="635635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4000">
                <a:solidFill>
                  <a:schemeClr val="tx2"/>
                </a:solidFill>
                <a:latin typeface="Times New Roman" pitchFamily="18" charset="0"/>
                <a:ea typeface="굴림" pitchFamily="50" charset="-127"/>
              </a:defRPr>
            </a:lvl1pPr>
            <a:lvl2pPr>
              <a:defRPr kumimoji="1" sz="4000">
                <a:solidFill>
                  <a:schemeClr val="tx2"/>
                </a:solidFill>
                <a:latin typeface="Times New Roman" pitchFamily="18" charset="0"/>
                <a:ea typeface="굴림" pitchFamily="50" charset="-127"/>
              </a:defRPr>
            </a:lvl2pPr>
            <a:lvl3pPr>
              <a:defRPr kumimoji="1" sz="4000">
                <a:solidFill>
                  <a:schemeClr val="tx2"/>
                </a:solidFill>
                <a:latin typeface="Times New Roman" pitchFamily="18" charset="0"/>
                <a:ea typeface="굴림" pitchFamily="50" charset="-127"/>
              </a:defRPr>
            </a:lvl3pPr>
            <a:lvl4pPr>
              <a:defRPr kumimoji="1" sz="4000">
                <a:solidFill>
                  <a:schemeClr val="tx2"/>
                </a:solidFill>
                <a:latin typeface="Times New Roman" pitchFamily="18" charset="0"/>
                <a:ea typeface="굴림" pitchFamily="50" charset="-127"/>
              </a:defRPr>
            </a:lvl4pPr>
            <a:lvl5pPr>
              <a:defRPr kumimoji="1" sz="4000">
                <a:solidFill>
                  <a:schemeClr val="tx2"/>
                </a:solidFill>
                <a:latin typeface="Times New Roman" pitchFamily="18" charset="0"/>
                <a:ea typeface="굴림" pitchFamily="50" charset="-127"/>
              </a:defRPr>
            </a:lvl5pPr>
            <a:lvl6pPr marL="457200" fontAlgn="base">
              <a:spcBef>
                <a:spcPct val="0"/>
              </a:spcBef>
              <a:spcAft>
                <a:spcPct val="0"/>
              </a:spcAft>
              <a:defRPr kumimoji="1" sz="4000">
                <a:solidFill>
                  <a:schemeClr val="tx2"/>
                </a:solidFill>
                <a:latin typeface="Times New Roman" pitchFamily="18" charset="0"/>
                <a:ea typeface="굴림" pitchFamily="50" charset="-127"/>
              </a:defRPr>
            </a:lvl6pPr>
            <a:lvl7pPr marL="914400" fontAlgn="base">
              <a:spcBef>
                <a:spcPct val="0"/>
              </a:spcBef>
              <a:spcAft>
                <a:spcPct val="0"/>
              </a:spcAft>
              <a:defRPr kumimoji="1" sz="4000">
                <a:solidFill>
                  <a:schemeClr val="tx2"/>
                </a:solidFill>
                <a:latin typeface="Times New Roman" pitchFamily="18" charset="0"/>
                <a:ea typeface="굴림" pitchFamily="50" charset="-127"/>
              </a:defRPr>
            </a:lvl7pPr>
            <a:lvl8pPr marL="1371600" fontAlgn="base">
              <a:spcBef>
                <a:spcPct val="0"/>
              </a:spcBef>
              <a:spcAft>
                <a:spcPct val="0"/>
              </a:spcAft>
              <a:defRPr kumimoji="1" sz="4000">
                <a:solidFill>
                  <a:schemeClr val="tx2"/>
                </a:solidFill>
                <a:latin typeface="Times New Roman" pitchFamily="18" charset="0"/>
                <a:ea typeface="굴림" pitchFamily="50" charset="-127"/>
              </a:defRPr>
            </a:lvl8pPr>
            <a:lvl9pPr marL="1828800" fontAlgn="base">
              <a:spcBef>
                <a:spcPct val="0"/>
              </a:spcBef>
              <a:spcAft>
                <a:spcPct val="0"/>
              </a:spcAft>
              <a:defRPr kumimoji="1" sz="4000">
                <a:solidFill>
                  <a:schemeClr val="tx2"/>
                </a:solidFill>
                <a:latin typeface="Times New Roman" pitchFamily="18" charset="0"/>
                <a:ea typeface="굴림" pitchFamily="50" charset="-127"/>
              </a:defRPr>
            </a:lvl9pPr>
          </a:lstStyle>
          <a:p>
            <a:pPr algn="l"/>
            <a:r>
              <a:rPr lang="en-US" altLang="ko-KR" sz="3200" dirty="0">
                <a:solidFill>
                  <a:srgbClr val="0000FF"/>
                </a:solidFill>
                <a:latin typeface="+mj-ea"/>
                <a:ea typeface="+mj-ea"/>
              </a:rPr>
              <a:t>TRIZ</a:t>
            </a:r>
            <a:r>
              <a:rPr lang="en-US" altLang="ko-KR" sz="3200" b="1" dirty="0">
                <a:solidFill>
                  <a:srgbClr val="0000FF"/>
                </a:solidFill>
                <a:effectLst>
                  <a:outerShdw blurRad="38100" dist="38100" dir="2700000" algn="tl">
                    <a:srgbClr val="C0C0C0"/>
                  </a:outerShdw>
                </a:effectLst>
                <a:latin typeface="+mj-ea"/>
                <a:ea typeface="+mj-ea"/>
              </a:rPr>
              <a:t> Inventive Principles</a:t>
            </a:r>
          </a:p>
        </p:txBody>
      </p:sp>
      <p:graphicFrame>
        <p:nvGraphicFramePr>
          <p:cNvPr id="6" name="Group 118"/>
          <p:cNvGraphicFramePr>
            <a:graphicFrameLocks noGrp="1"/>
          </p:cNvGraphicFramePr>
          <p:nvPr>
            <p:extLst>
              <p:ext uri="{D42A27DB-BD31-4B8C-83A1-F6EECF244321}">
                <p14:modId xmlns:p14="http://schemas.microsoft.com/office/powerpoint/2010/main" val="1265011436"/>
              </p:ext>
            </p:extLst>
          </p:nvPr>
        </p:nvGraphicFramePr>
        <p:xfrm>
          <a:off x="488504" y="1268760"/>
          <a:ext cx="8763000" cy="5062480"/>
        </p:xfrm>
        <a:graphic>
          <a:graphicData uri="http://schemas.openxmlformats.org/drawingml/2006/table">
            <a:tbl>
              <a:tblPr/>
              <a:tblGrid>
                <a:gridCol w="3810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gridCol w="1905000">
                  <a:extLst>
                    <a:ext uri="{9D8B030D-6E8A-4147-A177-3AD203B41FA5}">
                      <a16:colId xmlns:a16="http://schemas.microsoft.com/office/drawing/2014/main" val="20003"/>
                    </a:ext>
                  </a:extLst>
                </a:gridCol>
                <a:gridCol w="381000">
                  <a:extLst>
                    <a:ext uri="{9D8B030D-6E8A-4147-A177-3AD203B41FA5}">
                      <a16:colId xmlns:a16="http://schemas.microsoft.com/office/drawing/2014/main" val="20004"/>
                    </a:ext>
                  </a:extLst>
                </a:gridCol>
                <a:gridCol w="1981200">
                  <a:extLst>
                    <a:ext uri="{9D8B030D-6E8A-4147-A177-3AD203B41FA5}">
                      <a16:colId xmlns:a16="http://schemas.microsoft.com/office/drawing/2014/main" val="20005"/>
                    </a:ext>
                  </a:extLst>
                </a:gridCol>
                <a:gridCol w="381000">
                  <a:extLst>
                    <a:ext uri="{9D8B030D-6E8A-4147-A177-3AD203B41FA5}">
                      <a16:colId xmlns:a16="http://schemas.microsoft.com/office/drawing/2014/main" val="20006"/>
                    </a:ext>
                  </a:extLst>
                </a:gridCol>
                <a:gridCol w="1600200">
                  <a:extLst>
                    <a:ext uri="{9D8B030D-6E8A-4147-A177-3AD203B41FA5}">
                      <a16:colId xmlns:a16="http://schemas.microsoft.com/office/drawing/2014/main" val="20007"/>
                    </a:ext>
                  </a:extLst>
                </a:gridCol>
              </a:tblGrid>
              <a:tr h="182563">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ko-KR" altLang="en-US" sz="1400" b="1" i="0" u="none" strike="noStrike" cap="none" normalizeH="0" baseline="0" dirty="0">
                          <a:ln>
                            <a:noFill/>
                          </a:ln>
                          <a:solidFill>
                            <a:schemeClr val="tx1"/>
                          </a:solidFill>
                          <a:effectLst/>
                          <a:latin typeface="Arial" pitchFamily="34" charset="0"/>
                          <a:ea typeface="돋움" pitchFamily="50" charset="-127"/>
                        </a:rPr>
                        <a:t>번호</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ko-KR" altLang="en-US" sz="1400" b="1" i="0" u="none" strike="noStrike" cap="none" normalizeH="0" baseline="0" dirty="0">
                          <a:ln>
                            <a:noFill/>
                          </a:ln>
                          <a:solidFill>
                            <a:schemeClr val="tx1"/>
                          </a:solidFill>
                          <a:effectLst/>
                          <a:latin typeface="Arial" pitchFamily="34" charset="0"/>
                          <a:ea typeface="돋움" pitchFamily="50" charset="-127"/>
                        </a:rPr>
                        <a:t>발명원리</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ko-KR" altLang="en-US" sz="1400" b="1" i="0" u="none" strike="noStrike" cap="none" normalizeH="0" baseline="0">
                          <a:ln>
                            <a:noFill/>
                          </a:ln>
                          <a:solidFill>
                            <a:schemeClr val="tx1"/>
                          </a:solidFill>
                          <a:effectLst/>
                          <a:latin typeface="Arial" pitchFamily="34" charset="0"/>
                          <a:ea typeface="돋움" pitchFamily="50" charset="-127"/>
                        </a:rPr>
                        <a:t>번호</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ko-KR" altLang="en-US" sz="1400" b="1" i="0" u="none" strike="noStrike" cap="none" normalizeH="0" baseline="0">
                          <a:ln>
                            <a:noFill/>
                          </a:ln>
                          <a:solidFill>
                            <a:schemeClr val="tx1"/>
                          </a:solidFill>
                          <a:effectLst/>
                          <a:latin typeface="Arial" pitchFamily="34" charset="0"/>
                          <a:ea typeface="돋움" pitchFamily="50" charset="-127"/>
                        </a:rPr>
                        <a:t>발명원리</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ko-KR" altLang="en-US" sz="1400" b="1" i="0" u="none" strike="noStrike" cap="none" normalizeH="0" baseline="0">
                          <a:ln>
                            <a:noFill/>
                          </a:ln>
                          <a:solidFill>
                            <a:schemeClr val="tx1"/>
                          </a:solidFill>
                          <a:effectLst/>
                          <a:latin typeface="Arial" pitchFamily="34" charset="0"/>
                          <a:ea typeface="돋움" pitchFamily="50" charset="-127"/>
                        </a:rPr>
                        <a:t>번호</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ko-KR" altLang="en-US" sz="1400" b="1" i="0" u="none" strike="noStrike" cap="none" normalizeH="0" baseline="0">
                          <a:ln>
                            <a:noFill/>
                          </a:ln>
                          <a:solidFill>
                            <a:schemeClr val="tx1"/>
                          </a:solidFill>
                          <a:effectLst/>
                          <a:latin typeface="Arial" pitchFamily="34" charset="0"/>
                          <a:ea typeface="돋움" pitchFamily="50" charset="-127"/>
                        </a:rPr>
                        <a:t>발명원리</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ko-KR" altLang="en-US" sz="1400" b="1" i="0" u="none" strike="noStrike" cap="none" normalizeH="0" baseline="0">
                          <a:ln>
                            <a:noFill/>
                          </a:ln>
                          <a:solidFill>
                            <a:schemeClr val="tx1"/>
                          </a:solidFill>
                          <a:effectLst/>
                          <a:latin typeface="Arial" pitchFamily="34" charset="0"/>
                          <a:ea typeface="돋움" pitchFamily="50" charset="-127"/>
                        </a:rPr>
                        <a:t>번호</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ko-KR" altLang="en-US" sz="1400" b="1" i="0" u="none" strike="noStrike" cap="none" normalizeH="0" baseline="0">
                          <a:ln>
                            <a:noFill/>
                          </a:ln>
                          <a:solidFill>
                            <a:schemeClr val="tx1"/>
                          </a:solidFill>
                          <a:effectLst/>
                          <a:latin typeface="Arial" pitchFamily="34" charset="0"/>
                          <a:ea typeface="돋움" pitchFamily="50" charset="-127"/>
                        </a:rPr>
                        <a:t>발명원리</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6400">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dirty="0">
                          <a:ln>
                            <a:noFill/>
                          </a:ln>
                          <a:solidFill>
                            <a:schemeClr val="tx1"/>
                          </a:solidFill>
                          <a:effectLst/>
                          <a:latin typeface="Arial" pitchFamily="34" charset="0"/>
                          <a:ea typeface="굴림" pitchFamily="50" charset="-127"/>
                        </a:rPr>
                        <a:t>1</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dirty="0">
                          <a:ln>
                            <a:noFill/>
                          </a:ln>
                          <a:solidFill>
                            <a:schemeClr val="tx1"/>
                          </a:solidFill>
                          <a:effectLst/>
                          <a:latin typeface="Arial" pitchFamily="34" charset="0"/>
                          <a:ea typeface="굴림" pitchFamily="50" charset="-127"/>
                        </a:rPr>
                        <a:t>SEGMENTATION</a:t>
                      </a:r>
                      <a:br>
                        <a:rPr kumimoji="1" lang="en-US" altLang="ko-KR" sz="1000" b="1" i="0" u="none" strike="noStrike" cap="none" normalizeH="0" baseline="0" dirty="0">
                          <a:ln>
                            <a:noFill/>
                          </a:ln>
                          <a:solidFill>
                            <a:schemeClr val="tx1"/>
                          </a:solidFill>
                          <a:effectLst/>
                          <a:latin typeface="Arial" pitchFamily="34" charset="0"/>
                          <a:ea typeface="굴림" pitchFamily="50" charset="-127"/>
                        </a:rPr>
                      </a:br>
                      <a:r>
                        <a:rPr kumimoji="1" lang="en-US" altLang="ko-KR" sz="1000" b="1" i="0" u="none" strike="noStrike" cap="none" normalizeH="0" baseline="0" dirty="0">
                          <a:ln>
                            <a:noFill/>
                          </a:ln>
                          <a:solidFill>
                            <a:srgbClr val="0000FF"/>
                          </a:solidFill>
                          <a:effectLst/>
                          <a:latin typeface="Arial" pitchFamily="34" charset="0"/>
                          <a:ea typeface="굴림" pitchFamily="50" charset="-127"/>
                        </a:rPr>
                        <a:t>(</a:t>
                      </a:r>
                      <a:r>
                        <a:rPr kumimoji="1" lang="ko-KR" altLang="en-US" sz="1000" b="1" i="0" u="none" strike="noStrike" cap="none" normalizeH="0" baseline="0" dirty="0">
                          <a:ln>
                            <a:noFill/>
                          </a:ln>
                          <a:solidFill>
                            <a:srgbClr val="0000FF"/>
                          </a:solidFill>
                          <a:effectLst/>
                          <a:latin typeface="Arial" pitchFamily="34" charset="0"/>
                          <a:ea typeface="굴림" pitchFamily="50" charset="-127"/>
                        </a:rPr>
                        <a:t>분할</a:t>
                      </a:r>
                      <a:r>
                        <a:rPr kumimoji="1" lang="en-US" altLang="ko-KR" sz="1000" b="1" i="0" u="none" strike="noStrike" cap="none" normalizeH="0" baseline="0" dirty="0">
                          <a:ln>
                            <a:noFill/>
                          </a:ln>
                          <a:solidFill>
                            <a:srgbClr val="0000FF"/>
                          </a:solidFill>
                          <a:effectLst/>
                          <a:latin typeface="Arial" pitchFamily="34" charset="0"/>
                          <a:ea typeface="굴림" pitchFamily="50" charset="-127"/>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dirty="0">
                          <a:ln>
                            <a:noFill/>
                          </a:ln>
                          <a:solidFill>
                            <a:schemeClr val="tx1"/>
                          </a:solidFill>
                          <a:effectLst/>
                          <a:latin typeface="Arial" pitchFamily="34" charset="0"/>
                          <a:ea typeface="돋움" pitchFamily="50" charset="-127"/>
                        </a:rPr>
                        <a:t>11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dirty="0">
                          <a:ln>
                            <a:noFill/>
                          </a:ln>
                          <a:solidFill>
                            <a:schemeClr val="tx1"/>
                          </a:solidFill>
                          <a:effectLst/>
                          <a:latin typeface="Arial" pitchFamily="34" charset="0"/>
                          <a:ea typeface="돋움" pitchFamily="50" charset="-127"/>
                        </a:rPr>
                        <a:t>BEFOREHAND COMPENSATION </a:t>
                      </a:r>
                      <a:r>
                        <a:rPr kumimoji="1" lang="en-US" altLang="ko-KR" sz="1000" b="1" i="0" u="none" strike="noStrike" cap="none" normalizeH="0" baseline="0" dirty="0">
                          <a:ln>
                            <a:noFill/>
                          </a:ln>
                          <a:solidFill>
                            <a:srgbClr val="0000FF"/>
                          </a:solidFill>
                          <a:effectLst/>
                          <a:latin typeface="Arial" pitchFamily="34" charset="0"/>
                          <a:ea typeface="돋움" pitchFamily="50" charset="-127"/>
                        </a:rPr>
                        <a:t>(</a:t>
                      </a:r>
                      <a:r>
                        <a:rPr kumimoji="1" lang="ko-KR" altLang="en-US" sz="1000" b="1" i="0" u="none" strike="noStrike" cap="none" normalizeH="0" baseline="0" dirty="0">
                          <a:ln>
                            <a:noFill/>
                          </a:ln>
                          <a:solidFill>
                            <a:srgbClr val="0000FF"/>
                          </a:solidFill>
                          <a:effectLst/>
                          <a:latin typeface="Arial" pitchFamily="34" charset="0"/>
                          <a:ea typeface="돋움" pitchFamily="50" charset="-127"/>
                        </a:rPr>
                        <a:t>보상</a:t>
                      </a:r>
                      <a:r>
                        <a:rPr kumimoji="1" lang="en-US" altLang="ko-KR" sz="1000" b="1" i="0" u="none" strike="noStrike" cap="none" normalizeH="0" baseline="0" dirty="0">
                          <a:ln>
                            <a:noFill/>
                          </a:ln>
                          <a:solidFill>
                            <a:srgbClr val="0000FF"/>
                          </a:solidFill>
                          <a:effectLst/>
                          <a:latin typeface="Arial" pitchFamily="34" charset="0"/>
                          <a:ea typeface="돋움" pitchFamily="50" charset="-127"/>
                        </a:rPr>
                        <a:t>) </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21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SKIPPING </a:t>
                      </a:r>
                      <a:br>
                        <a:rPr kumimoji="1" lang="en-US" altLang="ko-KR" sz="1000" b="1" i="0" u="none" strike="noStrike" cap="none" normalizeH="0" baseline="0">
                          <a:ln>
                            <a:noFill/>
                          </a:ln>
                          <a:solidFill>
                            <a:schemeClr val="tx1"/>
                          </a:solidFill>
                          <a:effectLst/>
                          <a:latin typeface="Arial" pitchFamily="34" charset="0"/>
                          <a:ea typeface="돋움" pitchFamily="50" charset="-127"/>
                        </a:rPr>
                      </a:br>
                      <a:r>
                        <a:rPr kumimoji="1" lang="en-US" altLang="ko-KR" sz="1000" b="1" i="0" u="none" strike="noStrike" cap="none" normalizeH="0" baseline="0">
                          <a:ln>
                            <a:noFill/>
                          </a:ln>
                          <a:solidFill>
                            <a:srgbClr val="0000FF"/>
                          </a:solidFill>
                          <a:effectLst/>
                          <a:latin typeface="Arial" pitchFamily="34" charset="0"/>
                          <a:ea typeface="돋움" pitchFamily="50" charset="-127"/>
                        </a:rPr>
                        <a:t>(</a:t>
                      </a:r>
                      <a:r>
                        <a:rPr kumimoji="1" lang="ko-KR" altLang="en-US" sz="1000" b="1" i="0" u="none" strike="noStrike" cap="none" normalizeH="0" baseline="0">
                          <a:ln>
                            <a:noFill/>
                          </a:ln>
                          <a:solidFill>
                            <a:srgbClr val="0000FF"/>
                          </a:solidFill>
                          <a:effectLst/>
                          <a:latin typeface="Arial" pitchFamily="34" charset="0"/>
                          <a:ea typeface="돋움" pitchFamily="50" charset="-127"/>
                        </a:rPr>
                        <a:t>급히 통과하기</a:t>
                      </a:r>
                      <a:r>
                        <a:rPr kumimoji="1" lang="en-US" altLang="ko-KR" sz="1000" b="1" i="0" u="none" strike="noStrike" cap="none" normalizeH="0" baseline="0">
                          <a:ln>
                            <a:noFill/>
                          </a:ln>
                          <a:solidFill>
                            <a:srgbClr val="0000FF"/>
                          </a:solidFill>
                          <a:effectLst/>
                          <a:latin typeface="Arial" pitchFamily="34" charset="0"/>
                          <a:ea typeface="돋움" pitchFamily="50" charset="-127"/>
                        </a:rPr>
                        <a:t>) </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31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POROUS MATERIALS </a:t>
                      </a:r>
                      <a:br>
                        <a:rPr kumimoji="1" lang="en-US" altLang="ko-KR" sz="1000" b="1" i="0" u="none" strike="noStrike" cap="none" normalizeH="0" baseline="0">
                          <a:ln>
                            <a:noFill/>
                          </a:ln>
                          <a:solidFill>
                            <a:schemeClr val="tx1"/>
                          </a:solidFill>
                          <a:effectLst/>
                          <a:latin typeface="Arial" pitchFamily="34" charset="0"/>
                          <a:ea typeface="돋움" pitchFamily="50" charset="-127"/>
                        </a:rPr>
                      </a:br>
                      <a:r>
                        <a:rPr kumimoji="1" lang="en-US" altLang="ko-KR" sz="1000" b="1" i="0" u="none" strike="noStrike" cap="none" normalizeH="0" baseline="0">
                          <a:ln>
                            <a:noFill/>
                          </a:ln>
                          <a:solidFill>
                            <a:srgbClr val="0000FF"/>
                          </a:solidFill>
                          <a:effectLst/>
                          <a:latin typeface="Arial" pitchFamily="34" charset="0"/>
                          <a:ea typeface="돋움" pitchFamily="50" charset="-127"/>
                        </a:rPr>
                        <a:t>(</a:t>
                      </a:r>
                      <a:r>
                        <a:rPr kumimoji="1" lang="ko-KR" altLang="en-US" sz="1000" b="1" i="0" u="none" strike="noStrike" cap="none" normalizeH="0" baseline="0">
                          <a:ln>
                            <a:noFill/>
                          </a:ln>
                          <a:solidFill>
                            <a:srgbClr val="0000FF"/>
                          </a:solidFill>
                          <a:effectLst/>
                          <a:latin typeface="Arial" pitchFamily="34" charset="0"/>
                          <a:ea typeface="돋움" pitchFamily="50" charset="-127"/>
                        </a:rPr>
                        <a:t>다공성 물질</a:t>
                      </a:r>
                      <a:r>
                        <a:rPr kumimoji="1" lang="en-US" altLang="ko-KR" sz="1000" b="1" i="0" u="none" strike="noStrike" cap="none" normalizeH="0" baseline="0">
                          <a:ln>
                            <a:noFill/>
                          </a:ln>
                          <a:solidFill>
                            <a:srgbClr val="0000FF"/>
                          </a:solidFill>
                          <a:effectLst/>
                          <a:latin typeface="Arial" pitchFamily="34" charset="0"/>
                          <a:ea typeface="돋움" pitchFamily="50" charset="-127"/>
                        </a:rPr>
                        <a:t>)</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8125">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굴림" pitchFamily="50" charset="-127"/>
                        </a:rPr>
                        <a:t>2</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dirty="0">
                          <a:ln>
                            <a:noFill/>
                          </a:ln>
                          <a:solidFill>
                            <a:schemeClr val="tx1"/>
                          </a:solidFill>
                          <a:effectLst/>
                          <a:latin typeface="Arial" pitchFamily="34" charset="0"/>
                          <a:ea typeface="굴림" pitchFamily="50" charset="-127"/>
                        </a:rPr>
                        <a:t>SEPARATION </a:t>
                      </a:r>
                      <a:br>
                        <a:rPr kumimoji="1" lang="en-US" altLang="ko-KR" sz="1000" b="1" i="0" u="none" strike="noStrike" cap="none" normalizeH="0" baseline="0" dirty="0">
                          <a:ln>
                            <a:noFill/>
                          </a:ln>
                          <a:solidFill>
                            <a:schemeClr val="tx1"/>
                          </a:solidFill>
                          <a:effectLst/>
                          <a:latin typeface="Arial" pitchFamily="34" charset="0"/>
                          <a:ea typeface="굴림" pitchFamily="50" charset="-127"/>
                        </a:rPr>
                      </a:br>
                      <a:r>
                        <a:rPr kumimoji="1" lang="en-US" altLang="ko-KR" sz="1000" b="1" i="0" u="none" strike="noStrike" cap="none" normalizeH="0" baseline="0" dirty="0">
                          <a:ln>
                            <a:noFill/>
                          </a:ln>
                          <a:solidFill>
                            <a:srgbClr val="0000FF"/>
                          </a:solidFill>
                          <a:effectLst/>
                          <a:latin typeface="Arial" pitchFamily="34" charset="0"/>
                          <a:ea typeface="굴림" pitchFamily="50" charset="-127"/>
                        </a:rPr>
                        <a:t>(</a:t>
                      </a:r>
                      <a:r>
                        <a:rPr kumimoji="1" lang="ko-KR" altLang="en-US" sz="1000" b="1" i="0" u="none" strike="noStrike" cap="none" normalizeH="0" baseline="0" dirty="0">
                          <a:ln>
                            <a:noFill/>
                          </a:ln>
                          <a:solidFill>
                            <a:srgbClr val="0000FF"/>
                          </a:solidFill>
                          <a:effectLst/>
                          <a:latin typeface="Arial" pitchFamily="34" charset="0"/>
                          <a:ea typeface="굴림" pitchFamily="50" charset="-127"/>
                        </a:rPr>
                        <a:t>추출</a:t>
                      </a:r>
                      <a:r>
                        <a:rPr kumimoji="1" lang="en-US" altLang="ko-KR" sz="1000" b="1" i="0" u="none" strike="noStrike" cap="none" normalizeH="0" baseline="0" dirty="0">
                          <a:ln>
                            <a:noFill/>
                          </a:ln>
                          <a:solidFill>
                            <a:srgbClr val="0000FF"/>
                          </a:solidFill>
                          <a:effectLst/>
                          <a:latin typeface="Arial" pitchFamily="34" charset="0"/>
                          <a:ea typeface="굴림" pitchFamily="50" charset="-127"/>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12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dirty="0">
                          <a:ln>
                            <a:noFill/>
                          </a:ln>
                          <a:solidFill>
                            <a:schemeClr val="tx1"/>
                          </a:solidFill>
                          <a:effectLst/>
                          <a:latin typeface="Arial" pitchFamily="34" charset="0"/>
                          <a:ea typeface="돋움" pitchFamily="50" charset="-127"/>
                        </a:rPr>
                        <a:t>EQUIPOTENTIALITY</a:t>
                      </a:r>
                      <a:br>
                        <a:rPr kumimoji="1" lang="en-US" altLang="ko-KR" sz="1000" b="1" i="0" u="none" strike="noStrike" cap="none" normalizeH="0" baseline="0" dirty="0">
                          <a:ln>
                            <a:noFill/>
                          </a:ln>
                          <a:solidFill>
                            <a:schemeClr val="tx1"/>
                          </a:solidFill>
                          <a:effectLst/>
                          <a:latin typeface="Arial" pitchFamily="34" charset="0"/>
                          <a:ea typeface="돋움" pitchFamily="50" charset="-127"/>
                        </a:rPr>
                      </a:br>
                      <a:r>
                        <a:rPr kumimoji="1" lang="en-US" altLang="ko-KR" sz="1000" b="1" i="0" u="none" strike="noStrike" cap="none" normalizeH="0" baseline="0" dirty="0">
                          <a:ln>
                            <a:noFill/>
                          </a:ln>
                          <a:solidFill>
                            <a:srgbClr val="0000FF"/>
                          </a:solidFill>
                          <a:effectLst/>
                          <a:latin typeface="Arial" pitchFamily="34" charset="0"/>
                          <a:ea typeface="돋움" pitchFamily="50" charset="-127"/>
                        </a:rPr>
                        <a:t>(</a:t>
                      </a:r>
                      <a:r>
                        <a:rPr kumimoji="1" lang="ko-KR" altLang="en-US" sz="1000" b="1" i="0" u="none" strike="noStrike" cap="none" normalizeH="0" baseline="0" dirty="0" err="1">
                          <a:ln>
                            <a:noFill/>
                          </a:ln>
                          <a:solidFill>
                            <a:srgbClr val="0000FF"/>
                          </a:solidFill>
                          <a:effectLst/>
                          <a:latin typeface="Arial" pitchFamily="34" charset="0"/>
                          <a:ea typeface="돋움" pitchFamily="50" charset="-127"/>
                        </a:rPr>
                        <a:t>등전위</a:t>
                      </a:r>
                      <a:r>
                        <a:rPr kumimoji="1" lang="en-US" altLang="ko-KR" sz="1000" b="1" i="0" u="none" strike="noStrike" cap="none" normalizeH="0" baseline="0" dirty="0">
                          <a:ln>
                            <a:noFill/>
                          </a:ln>
                          <a:solidFill>
                            <a:srgbClr val="0000FF"/>
                          </a:solidFill>
                          <a:effectLst/>
                          <a:latin typeface="Arial" pitchFamily="34" charset="0"/>
                          <a:ea typeface="돋움" pitchFamily="50" charset="-127"/>
                        </a:rPr>
                        <a:t>)</a:t>
                      </a:r>
                      <a:r>
                        <a:rPr kumimoji="1" lang="en-US" altLang="ko-KR" sz="1000" b="1" i="0" u="none" strike="noStrike" cap="none" normalizeH="0" baseline="0" dirty="0">
                          <a:ln>
                            <a:noFill/>
                          </a:ln>
                          <a:solidFill>
                            <a:schemeClr val="tx1"/>
                          </a:solidFill>
                          <a:effectLst/>
                          <a:latin typeface="Arial" pitchFamily="34" charset="0"/>
                          <a:ea typeface="돋움" pitchFamily="50" charset="-127"/>
                        </a:rPr>
                        <a:t> </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22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BLESSING IN DISGUISE</a:t>
                      </a:r>
                      <a:br>
                        <a:rPr kumimoji="1" lang="en-US" altLang="ko-KR" sz="1000" b="1" i="0" u="none" strike="noStrike" cap="none" normalizeH="0" baseline="0">
                          <a:ln>
                            <a:noFill/>
                          </a:ln>
                          <a:solidFill>
                            <a:schemeClr val="tx1"/>
                          </a:solidFill>
                          <a:effectLst/>
                          <a:latin typeface="Arial" pitchFamily="34" charset="0"/>
                          <a:ea typeface="돋움" pitchFamily="50" charset="-127"/>
                        </a:rPr>
                      </a:br>
                      <a:r>
                        <a:rPr kumimoji="1" lang="en-US" altLang="ko-KR" sz="1000" b="1" i="0" u="none" strike="noStrike" cap="none" normalizeH="0" baseline="0">
                          <a:ln>
                            <a:noFill/>
                          </a:ln>
                          <a:solidFill>
                            <a:srgbClr val="0000FF"/>
                          </a:solidFill>
                          <a:effectLst/>
                          <a:latin typeface="Arial" pitchFamily="34" charset="0"/>
                          <a:ea typeface="돋움" pitchFamily="50" charset="-127"/>
                        </a:rPr>
                        <a:t>(</a:t>
                      </a:r>
                      <a:r>
                        <a:rPr kumimoji="1" lang="ko-KR" altLang="en-US" sz="1000" b="1" i="0" u="none" strike="noStrike" cap="none" normalizeH="0" baseline="0">
                          <a:ln>
                            <a:noFill/>
                          </a:ln>
                          <a:solidFill>
                            <a:srgbClr val="0000FF"/>
                          </a:solidFill>
                          <a:effectLst/>
                          <a:latin typeface="Arial" pitchFamily="34" charset="0"/>
                          <a:ea typeface="돋움" pitchFamily="50" charset="-127"/>
                        </a:rPr>
                        <a:t>마이너스를 플러스효과로 </a:t>
                      </a:r>
                      <a:br>
                        <a:rPr kumimoji="1" lang="ko-KR" altLang="en-US" sz="1000" b="1" i="0" u="none" strike="noStrike" cap="none" normalizeH="0" baseline="0">
                          <a:ln>
                            <a:noFill/>
                          </a:ln>
                          <a:solidFill>
                            <a:srgbClr val="0000FF"/>
                          </a:solidFill>
                          <a:effectLst/>
                          <a:latin typeface="Arial" pitchFamily="34" charset="0"/>
                          <a:ea typeface="돋움" pitchFamily="50" charset="-127"/>
                        </a:rPr>
                      </a:br>
                      <a:r>
                        <a:rPr kumimoji="1" lang="ko-KR" altLang="en-US" sz="1000" b="1" i="0" u="none" strike="noStrike" cap="none" normalizeH="0" baseline="0">
                          <a:ln>
                            <a:noFill/>
                          </a:ln>
                          <a:solidFill>
                            <a:srgbClr val="0000FF"/>
                          </a:solidFill>
                          <a:effectLst/>
                          <a:latin typeface="Arial" pitchFamily="34" charset="0"/>
                          <a:ea typeface="돋움" pitchFamily="50" charset="-127"/>
                        </a:rPr>
                        <a:t>바꾼다</a:t>
                      </a:r>
                      <a:r>
                        <a:rPr kumimoji="1" lang="en-US" altLang="ko-KR" sz="1000" b="1" i="0" u="none" strike="noStrike" cap="none" normalizeH="0" baseline="0">
                          <a:ln>
                            <a:noFill/>
                          </a:ln>
                          <a:solidFill>
                            <a:srgbClr val="0000FF"/>
                          </a:solidFill>
                          <a:effectLst/>
                          <a:latin typeface="Arial" pitchFamily="34" charset="0"/>
                          <a:ea typeface="돋움" pitchFamily="50" charset="-127"/>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32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COLOR CHANGES </a:t>
                      </a:r>
                      <a:br>
                        <a:rPr kumimoji="1" lang="en-US" altLang="ko-KR" sz="1000" b="1" i="0" u="none" strike="noStrike" cap="none" normalizeH="0" baseline="0">
                          <a:ln>
                            <a:noFill/>
                          </a:ln>
                          <a:solidFill>
                            <a:schemeClr val="tx1"/>
                          </a:solidFill>
                          <a:effectLst/>
                          <a:latin typeface="Arial" pitchFamily="34" charset="0"/>
                          <a:ea typeface="돋움" pitchFamily="50" charset="-127"/>
                        </a:rPr>
                      </a:br>
                      <a:r>
                        <a:rPr kumimoji="1" lang="en-US" altLang="ko-KR" sz="1000" b="1" i="0" u="none" strike="noStrike" cap="none" normalizeH="0" baseline="0">
                          <a:ln>
                            <a:noFill/>
                          </a:ln>
                          <a:solidFill>
                            <a:srgbClr val="0000FF"/>
                          </a:solidFill>
                          <a:effectLst/>
                          <a:latin typeface="Arial" pitchFamily="34" charset="0"/>
                          <a:ea typeface="돋움" pitchFamily="50" charset="-127"/>
                        </a:rPr>
                        <a:t>(</a:t>
                      </a:r>
                      <a:r>
                        <a:rPr kumimoji="1" lang="ko-KR" altLang="en-US" sz="1000" b="1" i="0" u="none" strike="noStrike" cap="none" normalizeH="0" baseline="0">
                          <a:ln>
                            <a:noFill/>
                          </a:ln>
                          <a:solidFill>
                            <a:srgbClr val="0000FF"/>
                          </a:solidFill>
                          <a:effectLst/>
                          <a:latin typeface="Arial" pitchFamily="34" charset="0"/>
                          <a:ea typeface="돋움" pitchFamily="50" charset="-127"/>
                        </a:rPr>
                        <a:t>색 변화</a:t>
                      </a:r>
                      <a:r>
                        <a:rPr kumimoji="1" lang="en-US" altLang="ko-KR" sz="1000" b="1" i="0" u="none" strike="noStrike" cap="none" normalizeH="0" baseline="0">
                          <a:ln>
                            <a:noFill/>
                          </a:ln>
                          <a:solidFill>
                            <a:srgbClr val="0000FF"/>
                          </a:solidFill>
                          <a:effectLst/>
                          <a:latin typeface="Arial" pitchFamily="34" charset="0"/>
                          <a:ea typeface="돋움" pitchFamily="50" charset="-127"/>
                        </a:rPr>
                        <a:t>)</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6400">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굴림" pitchFamily="50" charset="-127"/>
                        </a:rPr>
                        <a:t>3</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dirty="0">
                          <a:ln>
                            <a:noFill/>
                          </a:ln>
                          <a:solidFill>
                            <a:schemeClr val="tx1"/>
                          </a:solidFill>
                          <a:effectLst/>
                          <a:latin typeface="Arial" pitchFamily="34" charset="0"/>
                          <a:ea typeface="굴림" pitchFamily="50" charset="-127"/>
                        </a:rPr>
                        <a:t>LOCAL QUALITY</a:t>
                      </a:r>
                      <a:br>
                        <a:rPr kumimoji="1" lang="en-US" altLang="ko-KR" sz="1000" b="1" i="0" u="none" strike="noStrike" cap="none" normalizeH="0" baseline="0" dirty="0">
                          <a:ln>
                            <a:noFill/>
                          </a:ln>
                          <a:solidFill>
                            <a:schemeClr val="tx1"/>
                          </a:solidFill>
                          <a:effectLst/>
                          <a:latin typeface="Arial" pitchFamily="34" charset="0"/>
                          <a:ea typeface="굴림" pitchFamily="50" charset="-127"/>
                        </a:rPr>
                      </a:br>
                      <a:r>
                        <a:rPr kumimoji="1" lang="en-US" altLang="ko-KR" sz="1000" b="1" i="0" u="none" strike="noStrike" cap="none" normalizeH="0" baseline="0" dirty="0">
                          <a:ln>
                            <a:noFill/>
                          </a:ln>
                          <a:solidFill>
                            <a:srgbClr val="0000FF"/>
                          </a:solidFill>
                          <a:effectLst/>
                          <a:latin typeface="Arial" pitchFamily="34" charset="0"/>
                          <a:ea typeface="굴림" pitchFamily="50" charset="-127"/>
                        </a:rPr>
                        <a:t>(</a:t>
                      </a:r>
                      <a:r>
                        <a:rPr kumimoji="1" lang="ko-KR" altLang="en-US" sz="1000" b="1" i="0" u="none" strike="noStrike" cap="none" normalizeH="0" baseline="0" dirty="0">
                          <a:ln>
                            <a:noFill/>
                          </a:ln>
                          <a:solidFill>
                            <a:srgbClr val="0000FF"/>
                          </a:solidFill>
                          <a:effectLst/>
                          <a:latin typeface="Arial" pitchFamily="34" charset="0"/>
                          <a:ea typeface="굴림" pitchFamily="50" charset="-127"/>
                        </a:rPr>
                        <a:t>국부적 품질</a:t>
                      </a:r>
                      <a:r>
                        <a:rPr kumimoji="1" lang="en-US" altLang="ko-KR" sz="1000" b="1" i="0" u="none" strike="noStrike" cap="none" normalizeH="0" baseline="0" dirty="0">
                          <a:ln>
                            <a:noFill/>
                          </a:ln>
                          <a:solidFill>
                            <a:srgbClr val="0000FF"/>
                          </a:solidFill>
                          <a:effectLst/>
                          <a:latin typeface="Arial" pitchFamily="34" charset="0"/>
                          <a:ea typeface="굴림" pitchFamily="50" charset="-127"/>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13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dirty="0">
                          <a:ln>
                            <a:noFill/>
                          </a:ln>
                          <a:solidFill>
                            <a:schemeClr val="tx1"/>
                          </a:solidFill>
                          <a:effectLst/>
                          <a:latin typeface="Arial" pitchFamily="34" charset="0"/>
                          <a:ea typeface="돋움" pitchFamily="50" charset="-127"/>
                        </a:rPr>
                        <a:t>THE OTHER WAY AROUND</a:t>
                      </a:r>
                      <a:br>
                        <a:rPr kumimoji="1" lang="en-US" altLang="ko-KR" sz="1000" b="1" i="0" u="none" strike="noStrike" cap="none" normalizeH="0" baseline="0" dirty="0">
                          <a:ln>
                            <a:noFill/>
                          </a:ln>
                          <a:solidFill>
                            <a:schemeClr val="tx1"/>
                          </a:solidFill>
                          <a:effectLst/>
                          <a:latin typeface="Arial" pitchFamily="34" charset="0"/>
                          <a:ea typeface="돋움" pitchFamily="50" charset="-127"/>
                        </a:rPr>
                      </a:br>
                      <a:r>
                        <a:rPr kumimoji="1" lang="en-US" altLang="ko-KR" sz="1000" b="1" i="0" u="none" strike="noStrike" cap="none" normalizeH="0" baseline="0" dirty="0">
                          <a:ln>
                            <a:noFill/>
                          </a:ln>
                          <a:solidFill>
                            <a:srgbClr val="0000FF"/>
                          </a:solidFill>
                          <a:effectLst/>
                          <a:latin typeface="Arial" pitchFamily="34" charset="0"/>
                          <a:ea typeface="돋움" pitchFamily="50" charset="-127"/>
                        </a:rPr>
                        <a:t>(</a:t>
                      </a:r>
                      <a:r>
                        <a:rPr kumimoji="1" lang="ko-KR" altLang="en-US" sz="1000" b="1" i="0" u="none" strike="noStrike" cap="none" normalizeH="0" baseline="0" dirty="0">
                          <a:ln>
                            <a:noFill/>
                          </a:ln>
                          <a:solidFill>
                            <a:srgbClr val="0000FF"/>
                          </a:solidFill>
                          <a:effectLst/>
                          <a:latin typeface="Arial" pitchFamily="34" charset="0"/>
                          <a:ea typeface="돋움" pitchFamily="50" charset="-127"/>
                        </a:rPr>
                        <a:t>거꾸로 함</a:t>
                      </a:r>
                      <a:r>
                        <a:rPr kumimoji="1" lang="en-US" altLang="ko-KR" sz="1000" b="1" i="0" u="none" strike="noStrike" cap="none" normalizeH="0" baseline="0" dirty="0">
                          <a:ln>
                            <a:noFill/>
                          </a:ln>
                          <a:solidFill>
                            <a:srgbClr val="0000FF"/>
                          </a:solidFill>
                          <a:effectLst/>
                          <a:latin typeface="Arial" pitchFamily="34" charset="0"/>
                          <a:ea typeface="돋움" pitchFamily="50" charset="-127"/>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23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FEEDBACK</a:t>
                      </a:r>
                      <a:br>
                        <a:rPr kumimoji="1" lang="en-US" altLang="ko-KR" sz="1000" b="1" i="0" u="none" strike="noStrike" cap="none" normalizeH="0" baseline="0">
                          <a:ln>
                            <a:noFill/>
                          </a:ln>
                          <a:solidFill>
                            <a:schemeClr val="tx1"/>
                          </a:solidFill>
                          <a:effectLst/>
                          <a:latin typeface="Arial" pitchFamily="34" charset="0"/>
                          <a:ea typeface="돋움" pitchFamily="50" charset="-127"/>
                        </a:rPr>
                      </a:br>
                      <a:r>
                        <a:rPr kumimoji="1" lang="en-US" altLang="ko-KR" sz="1000" b="1" i="0" u="none" strike="noStrike" cap="none" normalizeH="0" baseline="0">
                          <a:ln>
                            <a:noFill/>
                          </a:ln>
                          <a:solidFill>
                            <a:srgbClr val="0000FF"/>
                          </a:solidFill>
                          <a:effectLst/>
                          <a:latin typeface="Arial" pitchFamily="34" charset="0"/>
                          <a:ea typeface="돋움" pitchFamily="50" charset="-127"/>
                        </a:rPr>
                        <a:t>(</a:t>
                      </a:r>
                      <a:r>
                        <a:rPr kumimoji="1" lang="ko-KR" altLang="en-US" sz="1000" b="1" i="0" u="none" strike="noStrike" cap="none" normalizeH="0" baseline="0">
                          <a:ln>
                            <a:noFill/>
                          </a:ln>
                          <a:solidFill>
                            <a:srgbClr val="0000FF"/>
                          </a:solidFill>
                          <a:effectLst/>
                          <a:latin typeface="Arial" pitchFamily="34" charset="0"/>
                          <a:ea typeface="돋움" pitchFamily="50" charset="-127"/>
                        </a:rPr>
                        <a:t>피드백</a:t>
                      </a:r>
                      <a:r>
                        <a:rPr kumimoji="1" lang="en-US" altLang="ko-KR" sz="1000" b="1" i="0" u="none" strike="noStrike" cap="none" normalizeH="0" baseline="0">
                          <a:ln>
                            <a:noFill/>
                          </a:ln>
                          <a:solidFill>
                            <a:srgbClr val="0000FF"/>
                          </a:solidFill>
                          <a:effectLst/>
                          <a:latin typeface="Arial" pitchFamily="34" charset="0"/>
                          <a:ea typeface="돋움" pitchFamily="50" charset="-127"/>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33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HOMOGENEITY</a:t>
                      </a:r>
                      <a:br>
                        <a:rPr kumimoji="1" lang="en-US" altLang="ko-KR" sz="1000" b="1" i="0" u="none" strike="noStrike" cap="none" normalizeH="0" baseline="0">
                          <a:ln>
                            <a:noFill/>
                          </a:ln>
                          <a:solidFill>
                            <a:schemeClr val="tx1"/>
                          </a:solidFill>
                          <a:effectLst/>
                          <a:latin typeface="Arial" pitchFamily="34" charset="0"/>
                          <a:ea typeface="돋움" pitchFamily="50" charset="-127"/>
                        </a:rPr>
                      </a:br>
                      <a:r>
                        <a:rPr kumimoji="1" lang="en-US" altLang="ko-KR" sz="1000" b="1" i="0" u="none" strike="noStrike" cap="none" normalizeH="0" baseline="0">
                          <a:ln>
                            <a:noFill/>
                          </a:ln>
                          <a:solidFill>
                            <a:srgbClr val="0000FF"/>
                          </a:solidFill>
                          <a:effectLst/>
                          <a:latin typeface="Arial" pitchFamily="34" charset="0"/>
                          <a:ea typeface="돋움" pitchFamily="50" charset="-127"/>
                        </a:rPr>
                        <a:t>(</a:t>
                      </a:r>
                      <a:r>
                        <a:rPr kumimoji="1" lang="ko-KR" altLang="en-US" sz="1000" b="1" i="0" u="none" strike="noStrike" cap="none" normalizeH="0" baseline="0">
                          <a:ln>
                            <a:noFill/>
                          </a:ln>
                          <a:solidFill>
                            <a:srgbClr val="0000FF"/>
                          </a:solidFill>
                          <a:effectLst/>
                          <a:latin typeface="Arial" pitchFamily="34" charset="0"/>
                          <a:ea typeface="돋움" pitchFamily="50" charset="-127"/>
                        </a:rPr>
                        <a:t>동질성</a:t>
                      </a:r>
                      <a:r>
                        <a:rPr kumimoji="1" lang="en-US" altLang="ko-KR" sz="1000" b="1" i="0" u="none" strike="noStrike" cap="none" normalizeH="0" baseline="0">
                          <a:ln>
                            <a:noFill/>
                          </a:ln>
                          <a:solidFill>
                            <a:srgbClr val="0000FF"/>
                          </a:solidFill>
                          <a:effectLst/>
                          <a:latin typeface="Arial" pitchFamily="34" charset="0"/>
                          <a:ea typeface="돋움" pitchFamily="50" charset="-127"/>
                        </a:rPr>
                        <a:t>) </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6400">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굴림" pitchFamily="50" charset="-127"/>
                        </a:rPr>
                        <a:t>4</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dirty="0">
                          <a:ln>
                            <a:noFill/>
                          </a:ln>
                          <a:solidFill>
                            <a:schemeClr val="tx1"/>
                          </a:solidFill>
                          <a:effectLst/>
                          <a:latin typeface="Arial" pitchFamily="34" charset="0"/>
                          <a:ea typeface="굴림" pitchFamily="50" charset="-127"/>
                        </a:rPr>
                        <a:t>SYMMETRY CHANGE</a:t>
                      </a:r>
                      <a:br>
                        <a:rPr kumimoji="1" lang="en-US" altLang="ko-KR" sz="1000" b="1" i="0" u="none" strike="noStrike" cap="none" normalizeH="0" baseline="0" dirty="0">
                          <a:ln>
                            <a:noFill/>
                          </a:ln>
                          <a:solidFill>
                            <a:schemeClr val="tx1"/>
                          </a:solidFill>
                          <a:effectLst/>
                          <a:latin typeface="Arial" pitchFamily="34" charset="0"/>
                          <a:ea typeface="굴림" pitchFamily="50" charset="-127"/>
                        </a:rPr>
                      </a:br>
                      <a:r>
                        <a:rPr kumimoji="1" lang="en-US" altLang="ko-KR" sz="1000" b="1" i="0" u="none" strike="noStrike" cap="none" normalizeH="0" baseline="0" dirty="0">
                          <a:ln>
                            <a:noFill/>
                          </a:ln>
                          <a:solidFill>
                            <a:srgbClr val="0000FF"/>
                          </a:solidFill>
                          <a:effectLst/>
                          <a:latin typeface="Arial" pitchFamily="34" charset="0"/>
                          <a:ea typeface="굴림" pitchFamily="50" charset="-127"/>
                        </a:rPr>
                        <a:t>(</a:t>
                      </a:r>
                      <a:r>
                        <a:rPr kumimoji="1" lang="ko-KR" altLang="en-US" sz="1000" b="1" i="0" u="none" strike="noStrike" cap="none" normalizeH="0" baseline="0" dirty="0">
                          <a:ln>
                            <a:noFill/>
                          </a:ln>
                          <a:solidFill>
                            <a:srgbClr val="0000FF"/>
                          </a:solidFill>
                          <a:effectLst/>
                          <a:latin typeface="Arial" pitchFamily="34" charset="0"/>
                          <a:ea typeface="굴림" pitchFamily="50" charset="-127"/>
                        </a:rPr>
                        <a:t>대칭성 변경</a:t>
                      </a:r>
                      <a:r>
                        <a:rPr kumimoji="1" lang="en-US" altLang="ko-KR" sz="1000" b="1" i="0" u="none" strike="noStrike" cap="none" normalizeH="0" baseline="0" dirty="0">
                          <a:ln>
                            <a:noFill/>
                          </a:ln>
                          <a:solidFill>
                            <a:srgbClr val="0000FF"/>
                          </a:solidFill>
                          <a:effectLst/>
                          <a:latin typeface="Arial" pitchFamily="34" charset="0"/>
                          <a:ea typeface="굴림" pitchFamily="50" charset="-127"/>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14</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dirty="0">
                          <a:ln>
                            <a:noFill/>
                          </a:ln>
                          <a:solidFill>
                            <a:schemeClr val="tx1"/>
                          </a:solidFill>
                          <a:effectLst/>
                          <a:latin typeface="Arial" pitchFamily="34" charset="0"/>
                          <a:ea typeface="돋움" pitchFamily="50" charset="-127"/>
                        </a:rPr>
                        <a:t>CURVATURE INCREASE</a:t>
                      </a:r>
                      <a:br>
                        <a:rPr kumimoji="1" lang="en-US" altLang="ko-KR" sz="1000" b="1" i="0" u="none" strike="noStrike" cap="none" normalizeH="0" baseline="0" dirty="0">
                          <a:ln>
                            <a:noFill/>
                          </a:ln>
                          <a:solidFill>
                            <a:schemeClr val="tx1"/>
                          </a:solidFill>
                          <a:effectLst/>
                          <a:latin typeface="Arial" pitchFamily="34" charset="0"/>
                          <a:ea typeface="돋움" pitchFamily="50" charset="-127"/>
                        </a:rPr>
                      </a:br>
                      <a:r>
                        <a:rPr kumimoji="1" lang="en-US" altLang="ko-KR" sz="1000" b="1" i="0" u="none" strike="noStrike" cap="none" normalizeH="0" baseline="0" dirty="0">
                          <a:ln>
                            <a:noFill/>
                          </a:ln>
                          <a:solidFill>
                            <a:srgbClr val="0000FF"/>
                          </a:solidFill>
                          <a:effectLst/>
                          <a:latin typeface="Arial" pitchFamily="34" charset="0"/>
                          <a:ea typeface="돋움" pitchFamily="50" charset="-127"/>
                        </a:rPr>
                        <a:t>(</a:t>
                      </a:r>
                      <a:r>
                        <a:rPr kumimoji="1" lang="ko-KR" altLang="en-US" sz="1000" b="1" i="0" u="none" strike="noStrike" cap="none" normalizeH="0" baseline="0" dirty="0">
                          <a:ln>
                            <a:noFill/>
                          </a:ln>
                          <a:solidFill>
                            <a:srgbClr val="0000FF"/>
                          </a:solidFill>
                          <a:effectLst/>
                          <a:latin typeface="Arial" pitchFamily="34" charset="0"/>
                          <a:ea typeface="돋움" pitchFamily="50" charset="-127"/>
                        </a:rPr>
                        <a:t>곡률증가</a:t>
                      </a:r>
                      <a:r>
                        <a:rPr kumimoji="1" lang="en-US" altLang="ko-KR" sz="1000" b="1" i="0" u="none" strike="noStrike" cap="none" normalizeH="0" baseline="0" dirty="0">
                          <a:ln>
                            <a:noFill/>
                          </a:ln>
                          <a:solidFill>
                            <a:srgbClr val="0000FF"/>
                          </a:solidFill>
                          <a:effectLst/>
                          <a:latin typeface="Arial" pitchFamily="34" charset="0"/>
                          <a:ea typeface="돋움" pitchFamily="50" charset="-127"/>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24</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INTERMEDIARY</a:t>
                      </a:r>
                      <a:br>
                        <a:rPr kumimoji="1" lang="en-US" altLang="ko-KR" sz="1000" b="1" i="0" u="none" strike="noStrike" cap="none" normalizeH="0" baseline="0">
                          <a:ln>
                            <a:noFill/>
                          </a:ln>
                          <a:solidFill>
                            <a:schemeClr val="tx1"/>
                          </a:solidFill>
                          <a:effectLst/>
                          <a:latin typeface="Arial" pitchFamily="34" charset="0"/>
                          <a:ea typeface="돋움" pitchFamily="50" charset="-127"/>
                        </a:rPr>
                      </a:br>
                      <a:r>
                        <a:rPr kumimoji="1" lang="en-US" altLang="ko-KR" sz="1000" b="1" i="0" u="none" strike="noStrike" cap="none" normalizeH="0" baseline="0">
                          <a:ln>
                            <a:noFill/>
                          </a:ln>
                          <a:solidFill>
                            <a:srgbClr val="0000FF"/>
                          </a:solidFill>
                          <a:effectLst/>
                          <a:latin typeface="Arial" pitchFamily="34" charset="0"/>
                          <a:ea typeface="돋움" pitchFamily="50" charset="-127"/>
                        </a:rPr>
                        <a:t>(</a:t>
                      </a:r>
                      <a:r>
                        <a:rPr kumimoji="1" lang="ko-KR" altLang="en-US" sz="1000" b="1" i="0" u="none" strike="noStrike" cap="none" normalizeH="0" baseline="0">
                          <a:ln>
                            <a:noFill/>
                          </a:ln>
                          <a:solidFill>
                            <a:srgbClr val="0000FF"/>
                          </a:solidFill>
                          <a:effectLst/>
                          <a:latin typeface="Arial" pitchFamily="34" charset="0"/>
                          <a:ea typeface="돋움" pitchFamily="50" charset="-127"/>
                        </a:rPr>
                        <a:t>매개물을  이용</a:t>
                      </a:r>
                      <a:r>
                        <a:rPr kumimoji="1" lang="en-US" altLang="ko-KR" sz="1000" b="1" i="0" u="none" strike="noStrike" cap="none" normalizeH="0" baseline="0">
                          <a:ln>
                            <a:noFill/>
                          </a:ln>
                          <a:solidFill>
                            <a:srgbClr val="0000FF"/>
                          </a:solidFill>
                          <a:effectLst/>
                          <a:latin typeface="Arial" pitchFamily="34" charset="0"/>
                          <a:ea typeface="돋움" pitchFamily="50" charset="-127"/>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34</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DISCARDING and RECOVERING </a:t>
                      </a:r>
                      <a:br>
                        <a:rPr kumimoji="1" lang="en-US" altLang="ko-KR" sz="1000" b="1" i="0" u="none" strike="noStrike" cap="none" normalizeH="0" baseline="0">
                          <a:ln>
                            <a:noFill/>
                          </a:ln>
                          <a:solidFill>
                            <a:schemeClr val="tx1"/>
                          </a:solidFill>
                          <a:effectLst/>
                          <a:latin typeface="Arial" pitchFamily="34" charset="0"/>
                          <a:ea typeface="돋움" pitchFamily="50" charset="-127"/>
                        </a:rPr>
                      </a:br>
                      <a:r>
                        <a:rPr kumimoji="1" lang="en-US" altLang="ko-KR" sz="1000" b="1" i="0" u="none" strike="noStrike" cap="none" normalizeH="0" baseline="0">
                          <a:ln>
                            <a:noFill/>
                          </a:ln>
                          <a:solidFill>
                            <a:srgbClr val="0000FF"/>
                          </a:solidFill>
                          <a:effectLst/>
                          <a:latin typeface="Arial" pitchFamily="34" charset="0"/>
                          <a:ea typeface="돋움" pitchFamily="50" charset="-127"/>
                        </a:rPr>
                        <a:t>(</a:t>
                      </a:r>
                      <a:r>
                        <a:rPr kumimoji="1" lang="ko-KR" altLang="en-US" sz="1000" b="1" i="0" u="none" strike="noStrike" cap="none" normalizeH="0" baseline="0">
                          <a:ln>
                            <a:noFill/>
                          </a:ln>
                          <a:solidFill>
                            <a:srgbClr val="0000FF"/>
                          </a:solidFill>
                          <a:effectLst/>
                          <a:latin typeface="Arial" pitchFamily="34" charset="0"/>
                          <a:ea typeface="돋움" pitchFamily="50" charset="-127"/>
                        </a:rPr>
                        <a:t>폐기 및 재생</a:t>
                      </a:r>
                      <a:r>
                        <a:rPr kumimoji="1" lang="en-US" altLang="ko-KR" sz="1000" b="1" i="0" u="none" strike="noStrike" cap="none" normalizeH="0" baseline="0">
                          <a:ln>
                            <a:noFill/>
                          </a:ln>
                          <a:solidFill>
                            <a:srgbClr val="0000FF"/>
                          </a:solidFill>
                          <a:effectLst/>
                          <a:latin typeface="Arial" pitchFamily="34" charset="0"/>
                          <a:ea typeface="돋움" pitchFamily="50" charset="-127"/>
                        </a:rPr>
                        <a:t>)</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6400">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굴림" pitchFamily="50" charset="-127"/>
                        </a:rPr>
                        <a:t>5</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dirty="0">
                          <a:ln>
                            <a:noFill/>
                          </a:ln>
                          <a:solidFill>
                            <a:schemeClr val="tx1"/>
                          </a:solidFill>
                          <a:effectLst/>
                          <a:latin typeface="Arial" pitchFamily="34" charset="0"/>
                          <a:ea typeface="굴림" pitchFamily="50" charset="-127"/>
                        </a:rPr>
                        <a:t>MERGING</a:t>
                      </a:r>
                      <a:br>
                        <a:rPr kumimoji="1" lang="en-US" altLang="ko-KR" sz="1000" b="1" i="0" u="none" strike="noStrike" cap="none" normalizeH="0" baseline="0" dirty="0">
                          <a:ln>
                            <a:noFill/>
                          </a:ln>
                          <a:solidFill>
                            <a:schemeClr val="tx1"/>
                          </a:solidFill>
                          <a:effectLst/>
                          <a:latin typeface="Arial" pitchFamily="34" charset="0"/>
                          <a:ea typeface="굴림" pitchFamily="50" charset="-127"/>
                        </a:rPr>
                      </a:br>
                      <a:r>
                        <a:rPr kumimoji="1" lang="en-US" altLang="ko-KR" sz="1000" b="1" i="0" u="none" strike="noStrike" cap="none" normalizeH="0" baseline="0" dirty="0">
                          <a:ln>
                            <a:noFill/>
                          </a:ln>
                          <a:solidFill>
                            <a:srgbClr val="0000FF"/>
                          </a:solidFill>
                          <a:effectLst/>
                          <a:latin typeface="Arial" pitchFamily="34" charset="0"/>
                          <a:ea typeface="굴림" pitchFamily="50" charset="-127"/>
                        </a:rPr>
                        <a:t>(</a:t>
                      </a:r>
                      <a:r>
                        <a:rPr kumimoji="1" lang="ko-KR" altLang="en-US" sz="1000" b="1" i="0" u="none" strike="noStrike" cap="none" normalizeH="0" baseline="0" dirty="0">
                          <a:ln>
                            <a:noFill/>
                          </a:ln>
                          <a:solidFill>
                            <a:srgbClr val="0000FF"/>
                          </a:solidFill>
                          <a:effectLst/>
                          <a:latin typeface="Arial" pitchFamily="34" charset="0"/>
                          <a:ea typeface="굴림" pitchFamily="50" charset="-127"/>
                        </a:rPr>
                        <a:t>합병</a:t>
                      </a:r>
                      <a:r>
                        <a:rPr kumimoji="1" lang="en-US" altLang="ko-KR" sz="1000" b="1" i="0" u="none" strike="noStrike" cap="none" normalizeH="0" baseline="0" dirty="0">
                          <a:ln>
                            <a:noFill/>
                          </a:ln>
                          <a:solidFill>
                            <a:srgbClr val="0000FF"/>
                          </a:solidFill>
                          <a:effectLst/>
                          <a:latin typeface="Arial" pitchFamily="34" charset="0"/>
                          <a:ea typeface="굴림" pitchFamily="50" charset="-127"/>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15</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dirty="0">
                          <a:ln>
                            <a:noFill/>
                          </a:ln>
                          <a:solidFill>
                            <a:schemeClr val="tx1"/>
                          </a:solidFill>
                          <a:effectLst/>
                          <a:latin typeface="Arial" pitchFamily="34" charset="0"/>
                          <a:ea typeface="돋움" pitchFamily="50" charset="-127"/>
                        </a:rPr>
                        <a:t>DYNAMIC PARTS</a:t>
                      </a:r>
                      <a:br>
                        <a:rPr kumimoji="1" lang="en-US" altLang="ko-KR" sz="1000" b="1" i="0" u="none" strike="noStrike" cap="none" normalizeH="0" baseline="0" dirty="0">
                          <a:ln>
                            <a:noFill/>
                          </a:ln>
                          <a:solidFill>
                            <a:schemeClr val="tx1"/>
                          </a:solidFill>
                          <a:effectLst/>
                          <a:latin typeface="Arial" pitchFamily="34" charset="0"/>
                          <a:ea typeface="돋움" pitchFamily="50" charset="-127"/>
                        </a:rPr>
                      </a:br>
                      <a:r>
                        <a:rPr kumimoji="1" lang="en-US" altLang="ko-KR" sz="1000" b="1" i="0" u="none" strike="noStrike" cap="none" normalizeH="0" baseline="0" dirty="0">
                          <a:ln>
                            <a:noFill/>
                          </a:ln>
                          <a:solidFill>
                            <a:schemeClr val="tx1"/>
                          </a:solidFill>
                          <a:effectLst/>
                          <a:latin typeface="Arial" pitchFamily="34" charset="0"/>
                          <a:ea typeface="돋움" pitchFamily="50" charset="-127"/>
                        </a:rPr>
                        <a:t> </a:t>
                      </a:r>
                      <a:r>
                        <a:rPr kumimoji="1" lang="en-US" altLang="ko-KR" sz="1000" b="1" i="0" u="none" strike="noStrike" cap="none" normalizeH="0" baseline="0" dirty="0">
                          <a:ln>
                            <a:noFill/>
                          </a:ln>
                          <a:solidFill>
                            <a:srgbClr val="0000FF"/>
                          </a:solidFill>
                          <a:effectLst/>
                          <a:latin typeface="Arial" pitchFamily="34" charset="0"/>
                          <a:ea typeface="돋움" pitchFamily="50" charset="-127"/>
                        </a:rPr>
                        <a:t>(</a:t>
                      </a:r>
                      <a:r>
                        <a:rPr kumimoji="1" lang="ko-KR" altLang="en-US" sz="1000" b="1" i="0" u="none" strike="noStrike" cap="none" normalizeH="0" baseline="0" dirty="0">
                          <a:ln>
                            <a:noFill/>
                          </a:ln>
                          <a:solidFill>
                            <a:srgbClr val="0000FF"/>
                          </a:solidFill>
                          <a:effectLst/>
                          <a:latin typeface="Arial" pitchFamily="34" charset="0"/>
                          <a:ea typeface="돋움" pitchFamily="50" charset="-127"/>
                        </a:rPr>
                        <a:t>동적 특성</a:t>
                      </a:r>
                      <a:r>
                        <a:rPr kumimoji="1" lang="en-US" altLang="ko-KR" sz="1000" b="1" i="0" u="none" strike="noStrike" cap="none" normalizeH="0" baseline="0" dirty="0">
                          <a:ln>
                            <a:noFill/>
                          </a:ln>
                          <a:solidFill>
                            <a:srgbClr val="0000FF"/>
                          </a:solidFill>
                          <a:effectLst/>
                          <a:latin typeface="Arial" pitchFamily="34" charset="0"/>
                          <a:ea typeface="돋움" pitchFamily="50" charset="-127"/>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25</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SELF-SERVICE </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rgbClr val="0000FF"/>
                          </a:solidFill>
                          <a:effectLst/>
                          <a:latin typeface="Arial" pitchFamily="34" charset="0"/>
                          <a:ea typeface="돋움" pitchFamily="50" charset="-127"/>
                        </a:rPr>
                        <a:t>(</a:t>
                      </a:r>
                      <a:r>
                        <a:rPr kumimoji="1" lang="ko-KR" altLang="en-US" sz="1000" b="1" i="0" u="none" strike="noStrike" cap="none" normalizeH="0" baseline="0">
                          <a:ln>
                            <a:noFill/>
                          </a:ln>
                          <a:solidFill>
                            <a:srgbClr val="0000FF"/>
                          </a:solidFill>
                          <a:effectLst/>
                          <a:latin typeface="Arial" pitchFamily="34" charset="0"/>
                          <a:ea typeface="돋움" pitchFamily="50" charset="-127"/>
                        </a:rPr>
                        <a:t>셀프 서비스</a:t>
                      </a:r>
                      <a:r>
                        <a:rPr kumimoji="1" lang="en-US" altLang="ko-KR" sz="1000" b="1" i="0" u="none" strike="noStrike" cap="none" normalizeH="0" baseline="0">
                          <a:ln>
                            <a:noFill/>
                          </a:ln>
                          <a:solidFill>
                            <a:srgbClr val="0000FF"/>
                          </a:solidFill>
                          <a:effectLst/>
                          <a:latin typeface="Arial" pitchFamily="34" charset="0"/>
                          <a:ea typeface="돋움" pitchFamily="50" charset="-127"/>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35</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PARAMETER CHANGES </a:t>
                      </a:r>
                      <a:r>
                        <a:rPr kumimoji="1" lang="en-US" altLang="ko-KR" sz="1000" b="1" i="0" u="none" strike="noStrike" cap="none" normalizeH="0" baseline="0">
                          <a:ln>
                            <a:noFill/>
                          </a:ln>
                          <a:solidFill>
                            <a:srgbClr val="0000FF"/>
                          </a:solidFill>
                          <a:effectLst/>
                          <a:latin typeface="Arial" pitchFamily="34" charset="0"/>
                          <a:ea typeface="돋움" pitchFamily="50" charset="-127"/>
                        </a:rPr>
                        <a:t>(</a:t>
                      </a:r>
                      <a:r>
                        <a:rPr kumimoji="1" lang="ko-KR" altLang="en-US" sz="1000" b="1" i="0" u="none" strike="noStrike" cap="none" normalizeH="0" baseline="0">
                          <a:ln>
                            <a:noFill/>
                          </a:ln>
                          <a:solidFill>
                            <a:srgbClr val="0000FF"/>
                          </a:solidFill>
                          <a:effectLst/>
                          <a:latin typeface="Arial" pitchFamily="34" charset="0"/>
                          <a:ea typeface="돋움" pitchFamily="50" charset="-127"/>
                        </a:rPr>
                        <a:t>물성치 변화</a:t>
                      </a:r>
                      <a:r>
                        <a:rPr kumimoji="1" lang="en-US" altLang="ko-KR" sz="1000" b="1" i="0" u="none" strike="noStrike" cap="none" normalizeH="0" baseline="0">
                          <a:ln>
                            <a:noFill/>
                          </a:ln>
                          <a:solidFill>
                            <a:srgbClr val="0000FF"/>
                          </a:solidFill>
                          <a:effectLst/>
                          <a:latin typeface="Arial" pitchFamily="34" charset="0"/>
                          <a:ea typeface="돋움" pitchFamily="50" charset="-127"/>
                        </a:rPr>
                        <a:t>)</a:t>
                      </a:r>
                      <a:r>
                        <a:rPr kumimoji="1" lang="en-US" altLang="ko-KR" sz="1000" b="1" i="0" u="none" strike="noStrike" cap="none" normalizeH="0" baseline="0">
                          <a:ln>
                            <a:noFill/>
                          </a:ln>
                          <a:solidFill>
                            <a:schemeClr val="tx1"/>
                          </a:solidFill>
                          <a:effectLst/>
                          <a:latin typeface="Arial" pitchFamily="34" charset="0"/>
                          <a:ea typeface="돋움" pitchFamily="50" charset="-127"/>
                        </a:rPr>
                        <a:t> </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6400">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굴림" pitchFamily="50" charset="-127"/>
                        </a:rPr>
                        <a:t>6</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dirty="0">
                          <a:ln>
                            <a:noFill/>
                          </a:ln>
                          <a:solidFill>
                            <a:schemeClr val="tx1"/>
                          </a:solidFill>
                          <a:effectLst/>
                          <a:latin typeface="Arial" pitchFamily="34" charset="0"/>
                          <a:ea typeface="굴림" pitchFamily="50" charset="-127"/>
                        </a:rPr>
                        <a:t>MULTIFUNCTIONALITY</a:t>
                      </a:r>
                      <a:br>
                        <a:rPr kumimoji="1" lang="en-US" altLang="ko-KR" sz="1000" b="1" i="0" u="none" strike="noStrike" cap="none" normalizeH="0" baseline="0" dirty="0">
                          <a:ln>
                            <a:noFill/>
                          </a:ln>
                          <a:solidFill>
                            <a:schemeClr val="tx1"/>
                          </a:solidFill>
                          <a:effectLst/>
                          <a:latin typeface="Arial" pitchFamily="34" charset="0"/>
                          <a:ea typeface="굴림" pitchFamily="50" charset="-127"/>
                        </a:rPr>
                      </a:br>
                      <a:r>
                        <a:rPr kumimoji="1" lang="en-US" altLang="ko-KR" sz="1000" b="1" i="0" u="none" strike="noStrike" cap="none" normalizeH="0" baseline="0" dirty="0">
                          <a:ln>
                            <a:noFill/>
                          </a:ln>
                          <a:solidFill>
                            <a:srgbClr val="0000FF"/>
                          </a:solidFill>
                          <a:effectLst/>
                          <a:latin typeface="Arial" pitchFamily="34" charset="0"/>
                          <a:ea typeface="굴림" pitchFamily="50" charset="-127"/>
                        </a:rPr>
                        <a:t>(</a:t>
                      </a:r>
                      <a:r>
                        <a:rPr kumimoji="1" lang="ko-KR" altLang="en-US" sz="1000" b="1" i="0" u="none" strike="noStrike" cap="none" normalizeH="0" baseline="0" dirty="0">
                          <a:ln>
                            <a:noFill/>
                          </a:ln>
                          <a:solidFill>
                            <a:srgbClr val="0000FF"/>
                          </a:solidFill>
                          <a:effectLst/>
                          <a:latin typeface="Arial" pitchFamily="34" charset="0"/>
                          <a:ea typeface="굴림" pitchFamily="50" charset="-127"/>
                        </a:rPr>
                        <a:t>다기능</a:t>
                      </a:r>
                      <a:r>
                        <a:rPr kumimoji="1" lang="en-US" altLang="ko-KR" sz="1000" b="1" i="0" u="none" strike="noStrike" cap="none" normalizeH="0" baseline="0" dirty="0">
                          <a:ln>
                            <a:noFill/>
                          </a:ln>
                          <a:solidFill>
                            <a:srgbClr val="0000FF"/>
                          </a:solidFill>
                          <a:effectLst/>
                          <a:latin typeface="Arial" pitchFamily="34" charset="0"/>
                          <a:ea typeface="굴림" pitchFamily="50" charset="-127"/>
                        </a:rPr>
                        <a:t>, </a:t>
                      </a:r>
                      <a:r>
                        <a:rPr kumimoji="1" lang="ko-KR" altLang="en-US" sz="1000" b="1" i="0" u="none" strike="noStrike" cap="none" normalizeH="0" baseline="0" dirty="0">
                          <a:ln>
                            <a:noFill/>
                          </a:ln>
                          <a:solidFill>
                            <a:srgbClr val="0000FF"/>
                          </a:solidFill>
                          <a:effectLst/>
                          <a:latin typeface="Arial" pitchFamily="34" charset="0"/>
                          <a:ea typeface="굴림" pitchFamily="50" charset="-127"/>
                        </a:rPr>
                        <a:t>다용도</a:t>
                      </a:r>
                      <a:r>
                        <a:rPr kumimoji="1" lang="en-US" altLang="ko-KR" sz="1000" b="1" i="0" u="none" strike="noStrike" cap="none" normalizeH="0" baseline="0" dirty="0">
                          <a:ln>
                            <a:noFill/>
                          </a:ln>
                          <a:solidFill>
                            <a:srgbClr val="0000FF"/>
                          </a:solidFill>
                          <a:effectLst/>
                          <a:latin typeface="Arial" pitchFamily="34" charset="0"/>
                          <a:ea typeface="굴림" pitchFamily="50" charset="-127"/>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16</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dirty="0">
                          <a:ln>
                            <a:noFill/>
                          </a:ln>
                          <a:solidFill>
                            <a:schemeClr val="tx1"/>
                          </a:solidFill>
                          <a:effectLst/>
                          <a:latin typeface="Arial" pitchFamily="34" charset="0"/>
                          <a:ea typeface="돋움" pitchFamily="50" charset="-127"/>
                        </a:rPr>
                        <a:t>PARTIAL or EXCESSIVE ACTION</a:t>
                      </a:r>
                      <a:r>
                        <a:rPr kumimoji="1" lang="en-US" altLang="ko-KR" sz="1000" b="1" i="0" u="none" strike="noStrike" cap="none" normalizeH="0" baseline="0" dirty="0">
                          <a:ln>
                            <a:noFill/>
                          </a:ln>
                          <a:solidFill>
                            <a:srgbClr val="0000FF"/>
                          </a:solidFill>
                          <a:effectLst/>
                          <a:latin typeface="Arial" pitchFamily="34" charset="0"/>
                          <a:ea typeface="돋움" pitchFamily="50" charset="-127"/>
                        </a:rPr>
                        <a:t>(</a:t>
                      </a:r>
                      <a:r>
                        <a:rPr kumimoji="1" lang="ko-KR" altLang="en-US" sz="1000" b="1" i="0" u="none" strike="noStrike" cap="none" normalizeH="0" baseline="0" dirty="0">
                          <a:ln>
                            <a:noFill/>
                          </a:ln>
                          <a:solidFill>
                            <a:srgbClr val="0000FF"/>
                          </a:solidFill>
                          <a:effectLst/>
                          <a:latin typeface="Arial" pitchFamily="34" charset="0"/>
                          <a:ea typeface="돋움" pitchFamily="50" charset="-127"/>
                        </a:rPr>
                        <a:t>부족 또는 </a:t>
                      </a:r>
                      <a:r>
                        <a:rPr kumimoji="1" lang="ko-KR" altLang="en-US" sz="1000" b="1" i="0" u="none" strike="noStrike" cap="none" normalizeH="0" baseline="0" dirty="0" err="1">
                          <a:ln>
                            <a:noFill/>
                          </a:ln>
                          <a:solidFill>
                            <a:srgbClr val="0000FF"/>
                          </a:solidFill>
                          <a:effectLst/>
                          <a:latin typeface="Arial" pitchFamily="34" charset="0"/>
                          <a:ea typeface="돋움" pitchFamily="50" charset="-127"/>
                        </a:rPr>
                        <a:t>과동작</a:t>
                      </a:r>
                      <a:r>
                        <a:rPr kumimoji="1" lang="en-US" altLang="ko-KR" sz="1000" b="1" i="0" u="none" strike="noStrike" cap="none" normalizeH="0" baseline="0" dirty="0">
                          <a:ln>
                            <a:noFill/>
                          </a:ln>
                          <a:solidFill>
                            <a:srgbClr val="0000FF"/>
                          </a:solidFill>
                          <a:effectLst/>
                          <a:latin typeface="Arial" pitchFamily="34" charset="0"/>
                          <a:ea typeface="돋움" pitchFamily="50" charset="-127"/>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26</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COPYING </a:t>
                      </a:r>
                      <a:r>
                        <a:rPr kumimoji="1" lang="en-US" altLang="ko-KR" sz="1000" b="1" i="0" u="none" strike="noStrike" cap="none" normalizeH="0" baseline="0">
                          <a:ln>
                            <a:noFill/>
                          </a:ln>
                          <a:solidFill>
                            <a:srgbClr val="0000FF"/>
                          </a:solidFill>
                          <a:effectLst/>
                          <a:latin typeface="Arial" pitchFamily="34" charset="0"/>
                          <a:ea typeface="돋움" pitchFamily="50" charset="-127"/>
                        </a:rPr>
                        <a:t>(</a:t>
                      </a:r>
                      <a:r>
                        <a:rPr kumimoji="1" lang="ko-KR" altLang="en-US" sz="1000" b="1" i="0" u="none" strike="noStrike" cap="none" normalizeH="0" baseline="0">
                          <a:ln>
                            <a:noFill/>
                          </a:ln>
                          <a:solidFill>
                            <a:srgbClr val="0000FF"/>
                          </a:solidFill>
                          <a:effectLst/>
                          <a:latin typeface="Arial" pitchFamily="34" charset="0"/>
                          <a:ea typeface="돋움" pitchFamily="50" charset="-127"/>
                        </a:rPr>
                        <a:t>복사</a:t>
                      </a:r>
                      <a:r>
                        <a:rPr kumimoji="1" lang="en-US" altLang="ko-KR" sz="1000" b="1" i="0" u="none" strike="noStrike" cap="none" normalizeH="0" baseline="0">
                          <a:ln>
                            <a:noFill/>
                          </a:ln>
                          <a:solidFill>
                            <a:srgbClr val="0000FF"/>
                          </a:solidFill>
                          <a:effectLst/>
                          <a:latin typeface="Arial" pitchFamily="34" charset="0"/>
                          <a:ea typeface="돋움" pitchFamily="50" charset="-127"/>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36</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PHASE TRANSITIONS </a:t>
                      </a:r>
                      <a:br>
                        <a:rPr kumimoji="1" lang="en-US" altLang="ko-KR" sz="1000" b="1" i="0" u="none" strike="noStrike" cap="none" normalizeH="0" baseline="0">
                          <a:ln>
                            <a:noFill/>
                          </a:ln>
                          <a:solidFill>
                            <a:schemeClr val="tx1"/>
                          </a:solidFill>
                          <a:effectLst/>
                          <a:latin typeface="Arial" pitchFamily="34" charset="0"/>
                          <a:ea typeface="돋움" pitchFamily="50" charset="-127"/>
                        </a:rPr>
                      </a:br>
                      <a:r>
                        <a:rPr kumimoji="1" lang="en-US" altLang="ko-KR" sz="1000" b="1" i="0" u="none" strike="noStrike" cap="none" normalizeH="0" baseline="0">
                          <a:ln>
                            <a:noFill/>
                          </a:ln>
                          <a:solidFill>
                            <a:srgbClr val="0000FF"/>
                          </a:solidFill>
                          <a:effectLst/>
                          <a:latin typeface="Arial" pitchFamily="34" charset="0"/>
                          <a:ea typeface="돋움" pitchFamily="50" charset="-127"/>
                        </a:rPr>
                        <a:t>(</a:t>
                      </a:r>
                      <a:r>
                        <a:rPr kumimoji="1" lang="ko-KR" altLang="en-US" sz="1000" b="1" i="0" u="none" strike="noStrike" cap="none" normalizeH="0" baseline="0">
                          <a:ln>
                            <a:noFill/>
                          </a:ln>
                          <a:solidFill>
                            <a:srgbClr val="0000FF"/>
                          </a:solidFill>
                          <a:effectLst/>
                          <a:latin typeface="Arial" pitchFamily="34" charset="0"/>
                          <a:ea typeface="돋움" pitchFamily="50" charset="-127"/>
                        </a:rPr>
                        <a:t>상변화</a:t>
                      </a:r>
                      <a:r>
                        <a:rPr kumimoji="1" lang="en-US" altLang="ko-KR" sz="1000" b="1" i="0" u="none" strike="noStrike" cap="none" normalizeH="0" baseline="0">
                          <a:ln>
                            <a:noFill/>
                          </a:ln>
                          <a:solidFill>
                            <a:srgbClr val="0000FF"/>
                          </a:solidFill>
                          <a:effectLst/>
                          <a:latin typeface="Arial" pitchFamily="34" charset="0"/>
                          <a:ea typeface="돋움" pitchFamily="50" charset="-127"/>
                        </a:rPr>
                        <a:t>)</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6400">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굴림" pitchFamily="50" charset="-127"/>
                        </a:rPr>
                        <a:t>7</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dirty="0">
                          <a:ln>
                            <a:noFill/>
                          </a:ln>
                          <a:solidFill>
                            <a:schemeClr val="tx1"/>
                          </a:solidFill>
                          <a:effectLst/>
                          <a:latin typeface="Arial" pitchFamily="34" charset="0"/>
                          <a:ea typeface="굴림" pitchFamily="50" charset="-127"/>
                        </a:rPr>
                        <a:t>NESTED DOLL</a:t>
                      </a:r>
                      <a:br>
                        <a:rPr kumimoji="1" lang="en-US" altLang="ko-KR" sz="1000" b="1" i="0" u="none" strike="noStrike" cap="none" normalizeH="0" baseline="0" dirty="0">
                          <a:ln>
                            <a:noFill/>
                          </a:ln>
                          <a:solidFill>
                            <a:schemeClr val="tx1"/>
                          </a:solidFill>
                          <a:effectLst/>
                          <a:latin typeface="Arial" pitchFamily="34" charset="0"/>
                          <a:ea typeface="굴림" pitchFamily="50" charset="-127"/>
                        </a:rPr>
                      </a:br>
                      <a:r>
                        <a:rPr kumimoji="1" lang="en-US" altLang="ko-KR" sz="1000" b="1" i="0" u="none" strike="noStrike" cap="none" normalizeH="0" baseline="0" dirty="0">
                          <a:ln>
                            <a:noFill/>
                          </a:ln>
                          <a:solidFill>
                            <a:srgbClr val="0000FF"/>
                          </a:solidFill>
                          <a:effectLst/>
                          <a:latin typeface="Arial" pitchFamily="34" charset="0"/>
                          <a:ea typeface="굴림" pitchFamily="50" charset="-127"/>
                        </a:rPr>
                        <a:t>(</a:t>
                      </a:r>
                      <a:r>
                        <a:rPr kumimoji="1" lang="ko-KR" altLang="en-US" sz="1000" b="1" i="0" u="none" strike="noStrike" cap="none" normalizeH="0" baseline="0" dirty="0">
                          <a:ln>
                            <a:noFill/>
                          </a:ln>
                          <a:solidFill>
                            <a:srgbClr val="0000FF"/>
                          </a:solidFill>
                          <a:effectLst/>
                          <a:latin typeface="Arial" pitchFamily="34" charset="0"/>
                          <a:ea typeface="굴림" pitchFamily="50" charset="-127"/>
                        </a:rPr>
                        <a:t>중첩</a:t>
                      </a:r>
                      <a:r>
                        <a:rPr kumimoji="1" lang="en-US" altLang="ko-KR" sz="1000" b="1" i="0" u="none" strike="noStrike" cap="none" normalizeH="0" baseline="0" dirty="0">
                          <a:ln>
                            <a:noFill/>
                          </a:ln>
                          <a:solidFill>
                            <a:srgbClr val="0000FF"/>
                          </a:solidFill>
                          <a:effectLst/>
                          <a:latin typeface="Arial" pitchFamily="34" charset="0"/>
                          <a:ea typeface="굴림" pitchFamily="50" charset="-127"/>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17</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dirty="0">
                          <a:ln>
                            <a:noFill/>
                          </a:ln>
                          <a:solidFill>
                            <a:schemeClr val="tx1"/>
                          </a:solidFill>
                          <a:effectLst/>
                          <a:latin typeface="Arial" pitchFamily="34" charset="0"/>
                          <a:ea typeface="돋움" pitchFamily="50" charset="-127"/>
                        </a:rPr>
                        <a:t>DIMENSIONALITY CHANGE</a:t>
                      </a:r>
                      <a:r>
                        <a:rPr kumimoji="1" lang="en-US" altLang="ko-KR" sz="1000" b="1" i="0" u="none" strike="noStrike" cap="none" normalizeH="0" baseline="0" dirty="0">
                          <a:ln>
                            <a:noFill/>
                          </a:ln>
                          <a:solidFill>
                            <a:srgbClr val="0000FF"/>
                          </a:solidFill>
                          <a:effectLst/>
                          <a:latin typeface="Arial" pitchFamily="34" charset="0"/>
                          <a:ea typeface="돋움" pitchFamily="50" charset="-127"/>
                        </a:rPr>
                        <a:t>(</a:t>
                      </a:r>
                      <a:r>
                        <a:rPr kumimoji="1" lang="ko-KR" altLang="en-US" sz="1000" b="1" i="0" u="none" strike="noStrike" cap="none" normalizeH="0" baseline="0" dirty="0">
                          <a:ln>
                            <a:noFill/>
                          </a:ln>
                          <a:solidFill>
                            <a:srgbClr val="0000FF"/>
                          </a:solidFill>
                          <a:effectLst/>
                          <a:latin typeface="Arial" pitchFamily="34" charset="0"/>
                          <a:ea typeface="돋움" pitchFamily="50" charset="-127"/>
                        </a:rPr>
                        <a:t>차원 변경</a:t>
                      </a:r>
                      <a:r>
                        <a:rPr kumimoji="1" lang="en-US" altLang="ko-KR" sz="1000" b="1" i="0" u="none" strike="noStrike" cap="none" normalizeH="0" baseline="0" dirty="0">
                          <a:ln>
                            <a:noFill/>
                          </a:ln>
                          <a:solidFill>
                            <a:srgbClr val="0000FF"/>
                          </a:solidFill>
                          <a:effectLst/>
                          <a:latin typeface="Arial" pitchFamily="34" charset="0"/>
                          <a:ea typeface="돋움" pitchFamily="50" charset="-127"/>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27</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CHEAP DISPOSABLES</a:t>
                      </a:r>
                      <a:br>
                        <a:rPr kumimoji="1" lang="en-US" altLang="ko-KR" sz="1000" b="1" i="0" u="none" strike="noStrike" cap="none" normalizeH="0" baseline="0">
                          <a:ln>
                            <a:noFill/>
                          </a:ln>
                          <a:solidFill>
                            <a:schemeClr val="tx1"/>
                          </a:solidFill>
                          <a:effectLst/>
                          <a:latin typeface="Arial" pitchFamily="34" charset="0"/>
                          <a:ea typeface="돋움" pitchFamily="50" charset="-127"/>
                        </a:rPr>
                      </a:br>
                      <a:r>
                        <a:rPr kumimoji="1" lang="en-US" altLang="ko-KR" sz="1000" b="1" i="0" u="none" strike="noStrike" cap="none" normalizeH="0" baseline="0">
                          <a:ln>
                            <a:noFill/>
                          </a:ln>
                          <a:solidFill>
                            <a:srgbClr val="0000FF"/>
                          </a:solidFill>
                          <a:effectLst/>
                          <a:latin typeface="Arial" pitchFamily="34" charset="0"/>
                          <a:ea typeface="돋움" pitchFamily="50" charset="-127"/>
                        </a:rPr>
                        <a:t>(</a:t>
                      </a:r>
                      <a:r>
                        <a:rPr kumimoji="1" lang="ko-KR" altLang="en-US" sz="1000" b="1" i="0" u="none" strike="noStrike" cap="none" normalizeH="0" baseline="0">
                          <a:ln>
                            <a:noFill/>
                          </a:ln>
                          <a:solidFill>
                            <a:srgbClr val="0000FF"/>
                          </a:solidFill>
                          <a:effectLst/>
                          <a:latin typeface="Arial" pitchFamily="34" charset="0"/>
                          <a:ea typeface="돋움" pitchFamily="50" charset="-127"/>
                        </a:rPr>
                        <a:t>값싸고 짧은 수명</a:t>
                      </a:r>
                      <a:r>
                        <a:rPr kumimoji="1" lang="en-US" altLang="ko-KR" sz="1000" b="1" i="0" u="none" strike="noStrike" cap="none" normalizeH="0" baseline="0">
                          <a:ln>
                            <a:noFill/>
                          </a:ln>
                          <a:solidFill>
                            <a:srgbClr val="0000FF"/>
                          </a:solidFill>
                          <a:effectLst/>
                          <a:latin typeface="Arial" pitchFamily="34" charset="0"/>
                          <a:ea typeface="돋움" pitchFamily="50" charset="-127"/>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37</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THERMAL EXPANSION</a:t>
                      </a:r>
                      <a:br>
                        <a:rPr kumimoji="1" lang="en-US" altLang="ko-KR" sz="1000" b="1" i="0" u="none" strike="noStrike" cap="none" normalizeH="0" baseline="0">
                          <a:ln>
                            <a:noFill/>
                          </a:ln>
                          <a:solidFill>
                            <a:schemeClr val="tx1"/>
                          </a:solidFill>
                          <a:effectLst/>
                          <a:latin typeface="Arial" pitchFamily="34" charset="0"/>
                          <a:ea typeface="돋움" pitchFamily="50" charset="-127"/>
                        </a:rPr>
                      </a:br>
                      <a:r>
                        <a:rPr kumimoji="1" lang="en-US" altLang="ko-KR" sz="1000" b="1" i="0" u="none" strike="noStrike" cap="none" normalizeH="0" baseline="0">
                          <a:ln>
                            <a:noFill/>
                          </a:ln>
                          <a:solidFill>
                            <a:srgbClr val="0000FF"/>
                          </a:solidFill>
                          <a:effectLst/>
                          <a:latin typeface="Arial" pitchFamily="34" charset="0"/>
                          <a:ea typeface="돋움" pitchFamily="50" charset="-127"/>
                        </a:rPr>
                        <a:t>(</a:t>
                      </a:r>
                      <a:r>
                        <a:rPr kumimoji="1" lang="ko-KR" altLang="en-US" sz="1000" b="1" i="0" u="none" strike="noStrike" cap="none" normalizeH="0" baseline="0">
                          <a:ln>
                            <a:noFill/>
                          </a:ln>
                          <a:solidFill>
                            <a:srgbClr val="0000FF"/>
                          </a:solidFill>
                          <a:effectLst/>
                          <a:latin typeface="Arial" pitchFamily="34" charset="0"/>
                          <a:ea typeface="돋움" pitchFamily="50" charset="-127"/>
                        </a:rPr>
                        <a:t>열팽창</a:t>
                      </a:r>
                      <a:r>
                        <a:rPr kumimoji="1" lang="en-US" altLang="ko-KR" sz="1000" b="1" i="0" u="none" strike="noStrike" cap="none" normalizeH="0" baseline="0">
                          <a:ln>
                            <a:noFill/>
                          </a:ln>
                          <a:solidFill>
                            <a:srgbClr val="0000FF"/>
                          </a:solidFill>
                          <a:effectLst/>
                          <a:latin typeface="Arial" pitchFamily="34" charset="0"/>
                          <a:ea typeface="돋움" pitchFamily="50" charset="-127"/>
                        </a:rPr>
                        <a:t>)</a:t>
                      </a:r>
                      <a:r>
                        <a:rPr kumimoji="1" lang="en-US" altLang="ko-KR" sz="1000" b="1" i="0" u="none" strike="noStrike" cap="none" normalizeH="0" baseline="0">
                          <a:ln>
                            <a:noFill/>
                          </a:ln>
                          <a:solidFill>
                            <a:schemeClr val="tx1"/>
                          </a:solidFill>
                          <a:effectLst/>
                          <a:latin typeface="Arial" pitchFamily="34" charset="0"/>
                          <a:ea typeface="돋움" pitchFamily="50" charset="-127"/>
                        </a:rPr>
                        <a:t> </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7200">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굴림" pitchFamily="50" charset="-127"/>
                        </a:rPr>
                        <a:t>8</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dirty="0">
                          <a:ln>
                            <a:noFill/>
                          </a:ln>
                          <a:solidFill>
                            <a:schemeClr val="tx1"/>
                          </a:solidFill>
                          <a:effectLst/>
                          <a:latin typeface="Arial" pitchFamily="34" charset="0"/>
                          <a:ea typeface="굴림" pitchFamily="50" charset="-127"/>
                        </a:rPr>
                        <a:t>WEIGHT COMPENSATION</a:t>
                      </a:r>
                      <a:br>
                        <a:rPr kumimoji="1" lang="en-US" altLang="ko-KR" sz="1000" b="1" i="0" u="none" strike="noStrike" cap="none" normalizeH="0" baseline="0" dirty="0">
                          <a:ln>
                            <a:noFill/>
                          </a:ln>
                          <a:solidFill>
                            <a:schemeClr val="tx1"/>
                          </a:solidFill>
                          <a:effectLst/>
                          <a:latin typeface="Arial" pitchFamily="34" charset="0"/>
                          <a:ea typeface="굴림" pitchFamily="50" charset="-127"/>
                        </a:rPr>
                      </a:br>
                      <a:r>
                        <a:rPr kumimoji="1" lang="en-US" altLang="ko-KR" sz="1000" b="1" i="0" u="none" strike="noStrike" cap="none" normalizeH="0" baseline="0" dirty="0">
                          <a:ln>
                            <a:noFill/>
                          </a:ln>
                          <a:solidFill>
                            <a:srgbClr val="0000FF"/>
                          </a:solidFill>
                          <a:effectLst/>
                          <a:latin typeface="Arial" pitchFamily="34" charset="0"/>
                          <a:ea typeface="굴림" pitchFamily="50" charset="-127"/>
                        </a:rPr>
                        <a:t>(</a:t>
                      </a:r>
                      <a:r>
                        <a:rPr kumimoji="1" lang="ko-KR" altLang="en-US" sz="1000" b="1" i="0" u="none" strike="noStrike" cap="none" normalizeH="0" baseline="0" dirty="0" err="1">
                          <a:ln>
                            <a:noFill/>
                          </a:ln>
                          <a:solidFill>
                            <a:srgbClr val="0000FF"/>
                          </a:solidFill>
                          <a:effectLst/>
                          <a:latin typeface="Arial" pitchFamily="34" charset="0"/>
                          <a:ea typeface="굴림" pitchFamily="50" charset="-127"/>
                        </a:rPr>
                        <a:t>균형추</a:t>
                      </a:r>
                      <a:r>
                        <a:rPr kumimoji="1" lang="en-US" altLang="ko-KR" sz="1000" b="1" i="0" u="none" strike="noStrike" cap="none" normalizeH="0" baseline="0" dirty="0">
                          <a:ln>
                            <a:noFill/>
                          </a:ln>
                          <a:solidFill>
                            <a:srgbClr val="0000FF"/>
                          </a:solidFill>
                          <a:effectLst/>
                          <a:latin typeface="Arial" pitchFamily="34" charset="0"/>
                          <a:ea typeface="굴림" pitchFamily="50" charset="-127"/>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18</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dirty="0">
                          <a:ln>
                            <a:noFill/>
                          </a:ln>
                          <a:solidFill>
                            <a:schemeClr val="tx1"/>
                          </a:solidFill>
                          <a:effectLst/>
                          <a:latin typeface="Arial" pitchFamily="34" charset="0"/>
                          <a:ea typeface="돋움" pitchFamily="50" charset="-127"/>
                        </a:rPr>
                        <a:t>MECHANICAL VIBRATIONS</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dirty="0">
                          <a:ln>
                            <a:noFill/>
                          </a:ln>
                          <a:solidFill>
                            <a:srgbClr val="0000FF"/>
                          </a:solidFill>
                          <a:effectLst/>
                          <a:latin typeface="Arial" pitchFamily="34" charset="0"/>
                          <a:ea typeface="돋움" pitchFamily="50" charset="-127"/>
                        </a:rPr>
                        <a:t>(</a:t>
                      </a:r>
                      <a:r>
                        <a:rPr kumimoji="1" lang="ko-KR" altLang="en-US" sz="1000" b="1" i="0" u="none" strike="noStrike" cap="none" normalizeH="0" baseline="0" dirty="0">
                          <a:ln>
                            <a:noFill/>
                          </a:ln>
                          <a:solidFill>
                            <a:srgbClr val="0000FF"/>
                          </a:solidFill>
                          <a:effectLst/>
                          <a:latin typeface="Arial" pitchFamily="34" charset="0"/>
                          <a:ea typeface="돋움" pitchFamily="50" charset="-127"/>
                        </a:rPr>
                        <a:t>기계적 진동</a:t>
                      </a:r>
                      <a:r>
                        <a:rPr kumimoji="1" lang="en-US" altLang="ko-KR" sz="1000" b="1" i="0" u="none" strike="noStrike" cap="none" normalizeH="0" baseline="0" dirty="0">
                          <a:ln>
                            <a:noFill/>
                          </a:ln>
                          <a:solidFill>
                            <a:srgbClr val="0000FF"/>
                          </a:solidFill>
                          <a:effectLst/>
                          <a:latin typeface="Arial" pitchFamily="34" charset="0"/>
                          <a:ea typeface="돋움" pitchFamily="50" charset="-127"/>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28</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MECHNICAL INTERACTION SUBSITITUTION</a:t>
                      </a:r>
                      <a:br>
                        <a:rPr kumimoji="1" lang="en-US" altLang="ko-KR" sz="1000" b="1" i="0" u="none" strike="noStrike" cap="none" normalizeH="0" baseline="0">
                          <a:ln>
                            <a:noFill/>
                          </a:ln>
                          <a:solidFill>
                            <a:schemeClr val="tx1"/>
                          </a:solidFill>
                          <a:effectLst/>
                          <a:latin typeface="Arial" pitchFamily="34" charset="0"/>
                          <a:ea typeface="돋움" pitchFamily="50" charset="-127"/>
                        </a:rPr>
                      </a:br>
                      <a:r>
                        <a:rPr kumimoji="1" lang="en-US" altLang="ko-KR" sz="1000" b="1" i="0" u="none" strike="noStrike" cap="none" normalizeH="0" baseline="0">
                          <a:ln>
                            <a:noFill/>
                          </a:ln>
                          <a:solidFill>
                            <a:srgbClr val="0000FF"/>
                          </a:solidFill>
                          <a:effectLst/>
                          <a:latin typeface="Arial" pitchFamily="34" charset="0"/>
                          <a:ea typeface="돋움" pitchFamily="50" charset="-127"/>
                        </a:rPr>
                        <a:t>(</a:t>
                      </a:r>
                      <a:r>
                        <a:rPr kumimoji="1" lang="ko-KR" altLang="en-US" sz="1000" b="1" i="0" u="none" strike="noStrike" cap="none" normalizeH="0" baseline="0">
                          <a:ln>
                            <a:noFill/>
                          </a:ln>
                          <a:solidFill>
                            <a:srgbClr val="0000FF"/>
                          </a:solidFill>
                          <a:effectLst/>
                          <a:latin typeface="Arial" pitchFamily="34" charset="0"/>
                          <a:ea typeface="돋움" pitchFamily="50" charset="-127"/>
                        </a:rPr>
                        <a:t>기계적 원리의 변경</a:t>
                      </a:r>
                      <a:r>
                        <a:rPr kumimoji="1" lang="en-US" altLang="ko-KR" sz="1000" b="1" i="0" u="none" strike="noStrike" cap="none" normalizeH="0" baseline="0">
                          <a:ln>
                            <a:noFill/>
                          </a:ln>
                          <a:solidFill>
                            <a:srgbClr val="0000FF"/>
                          </a:solidFill>
                          <a:effectLst/>
                          <a:latin typeface="Arial" pitchFamily="34" charset="0"/>
                          <a:ea typeface="돋움" pitchFamily="50" charset="-127"/>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38</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STRONG OXIDANTS</a:t>
                      </a:r>
                      <a:br>
                        <a:rPr kumimoji="1" lang="en-US" altLang="ko-KR" sz="1000" b="1" i="0" u="none" strike="noStrike" cap="none" normalizeH="0" baseline="0">
                          <a:ln>
                            <a:noFill/>
                          </a:ln>
                          <a:solidFill>
                            <a:schemeClr val="tx1"/>
                          </a:solidFill>
                          <a:effectLst/>
                          <a:latin typeface="Arial" pitchFamily="34" charset="0"/>
                          <a:ea typeface="돋움" pitchFamily="50" charset="-127"/>
                        </a:rPr>
                      </a:br>
                      <a:r>
                        <a:rPr kumimoji="1" lang="en-US" altLang="ko-KR" sz="1000" b="1" i="0" u="none" strike="noStrike" cap="none" normalizeH="0" baseline="0">
                          <a:ln>
                            <a:noFill/>
                          </a:ln>
                          <a:solidFill>
                            <a:srgbClr val="0000FF"/>
                          </a:solidFill>
                          <a:effectLst/>
                          <a:latin typeface="Arial" pitchFamily="34" charset="0"/>
                          <a:ea typeface="돋움" pitchFamily="50" charset="-127"/>
                        </a:rPr>
                        <a:t>(</a:t>
                      </a:r>
                      <a:r>
                        <a:rPr kumimoji="1" lang="ko-KR" altLang="en-US" sz="1000" b="1" i="0" u="none" strike="noStrike" cap="none" normalizeH="0" baseline="0">
                          <a:ln>
                            <a:noFill/>
                          </a:ln>
                          <a:solidFill>
                            <a:srgbClr val="0000FF"/>
                          </a:solidFill>
                          <a:effectLst/>
                          <a:latin typeface="Arial" pitchFamily="34" charset="0"/>
                          <a:ea typeface="돋움" pitchFamily="50" charset="-127"/>
                        </a:rPr>
                        <a:t>강력한 산화</a:t>
                      </a:r>
                      <a:r>
                        <a:rPr kumimoji="1" lang="en-US" altLang="ko-KR" sz="1000" b="1" i="0" u="none" strike="noStrike" cap="none" normalizeH="0" baseline="0">
                          <a:ln>
                            <a:noFill/>
                          </a:ln>
                          <a:solidFill>
                            <a:srgbClr val="0000FF"/>
                          </a:solidFill>
                          <a:effectLst/>
                          <a:latin typeface="Arial" pitchFamily="34" charset="0"/>
                          <a:ea typeface="돋움" pitchFamily="50" charset="-127"/>
                        </a:rPr>
                        <a:t>)</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06400">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굴림" pitchFamily="50" charset="-127"/>
                        </a:rPr>
                        <a:t>9</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dirty="0">
                          <a:ln>
                            <a:noFill/>
                          </a:ln>
                          <a:solidFill>
                            <a:schemeClr val="tx1"/>
                          </a:solidFill>
                          <a:effectLst/>
                          <a:latin typeface="Arial" pitchFamily="34" charset="0"/>
                          <a:ea typeface="굴림" pitchFamily="50" charset="-127"/>
                        </a:rPr>
                        <a:t>PRELIMINARY ANTI-ACTION </a:t>
                      </a:r>
                      <a:r>
                        <a:rPr kumimoji="1" lang="en-US" altLang="ko-KR" sz="1000" b="1" i="0" u="none" strike="noStrike" cap="none" normalizeH="0" baseline="0" dirty="0">
                          <a:ln>
                            <a:noFill/>
                          </a:ln>
                          <a:solidFill>
                            <a:srgbClr val="0000FF"/>
                          </a:solidFill>
                          <a:effectLst/>
                          <a:latin typeface="Arial" pitchFamily="34" charset="0"/>
                          <a:ea typeface="굴림" pitchFamily="50" charset="-127"/>
                        </a:rPr>
                        <a:t>(</a:t>
                      </a:r>
                      <a:r>
                        <a:rPr kumimoji="1" lang="ko-KR" altLang="en-US" sz="1000" b="1" i="0" u="none" strike="noStrike" cap="none" normalizeH="0" baseline="0" dirty="0">
                          <a:ln>
                            <a:noFill/>
                          </a:ln>
                          <a:solidFill>
                            <a:srgbClr val="0000FF"/>
                          </a:solidFill>
                          <a:effectLst/>
                          <a:latin typeface="Arial" pitchFamily="34" charset="0"/>
                          <a:ea typeface="굴림" pitchFamily="50" charset="-127"/>
                        </a:rPr>
                        <a:t>예비 반작용</a:t>
                      </a:r>
                      <a:r>
                        <a:rPr kumimoji="1" lang="en-US" altLang="ko-KR" sz="1000" b="1" i="0" u="none" strike="noStrike" cap="none" normalizeH="0" baseline="0" dirty="0">
                          <a:ln>
                            <a:noFill/>
                          </a:ln>
                          <a:solidFill>
                            <a:srgbClr val="0000FF"/>
                          </a:solidFill>
                          <a:effectLst/>
                          <a:latin typeface="Arial" pitchFamily="34" charset="0"/>
                          <a:ea typeface="굴림" pitchFamily="50" charset="-127"/>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19</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dirty="0">
                          <a:ln>
                            <a:noFill/>
                          </a:ln>
                          <a:solidFill>
                            <a:schemeClr val="tx1"/>
                          </a:solidFill>
                          <a:effectLst/>
                          <a:latin typeface="Arial" pitchFamily="34" charset="0"/>
                          <a:ea typeface="돋움" pitchFamily="50" charset="-127"/>
                        </a:rPr>
                        <a:t>PERIODIC ACTION</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dirty="0">
                          <a:ln>
                            <a:noFill/>
                          </a:ln>
                          <a:solidFill>
                            <a:srgbClr val="0000FF"/>
                          </a:solidFill>
                          <a:effectLst/>
                          <a:latin typeface="Arial" pitchFamily="34" charset="0"/>
                          <a:ea typeface="돋움" pitchFamily="50" charset="-127"/>
                        </a:rPr>
                        <a:t>(</a:t>
                      </a:r>
                      <a:r>
                        <a:rPr kumimoji="1" lang="ko-KR" altLang="en-US" sz="1000" b="1" i="0" u="none" strike="noStrike" cap="none" normalizeH="0" baseline="0" dirty="0">
                          <a:ln>
                            <a:noFill/>
                          </a:ln>
                          <a:solidFill>
                            <a:srgbClr val="0000FF"/>
                          </a:solidFill>
                          <a:effectLst/>
                          <a:latin typeface="Arial" pitchFamily="34" charset="0"/>
                          <a:ea typeface="돋움" pitchFamily="50" charset="-127"/>
                        </a:rPr>
                        <a:t>주기적 작용</a:t>
                      </a:r>
                      <a:r>
                        <a:rPr kumimoji="1" lang="en-US" altLang="ko-KR" sz="1000" b="1" i="0" u="none" strike="noStrike" cap="none" normalizeH="0" baseline="0" dirty="0">
                          <a:ln>
                            <a:noFill/>
                          </a:ln>
                          <a:solidFill>
                            <a:srgbClr val="0000FF"/>
                          </a:solidFill>
                          <a:effectLst/>
                          <a:latin typeface="Arial" pitchFamily="34" charset="0"/>
                          <a:ea typeface="돋움" pitchFamily="50" charset="-127"/>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29</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PNEUMATICS or HYDRAULICS</a:t>
                      </a:r>
                      <a:r>
                        <a:rPr kumimoji="1" lang="en-US" altLang="ko-KR" sz="1000" b="1" i="0" u="none" strike="noStrike" cap="none" normalizeH="0" baseline="0">
                          <a:ln>
                            <a:noFill/>
                          </a:ln>
                          <a:solidFill>
                            <a:srgbClr val="0000FF"/>
                          </a:solidFill>
                          <a:effectLst/>
                          <a:latin typeface="Arial" pitchFamily="34" charset="0"/>
                          <a:ea typeface="돋움" pitchFamily="50" charset="-127"/>
                        </a:rPr>
                        <a:t>(</a:t>
                      </a:r>
                      <a:r>
                        <a:rPr kumimoji="1" lang="ko-KR" altLang="en-US" sz="1000" b="1" i="0" u="none" strike="noStrike" cap="none" normalizeH="0" baseline="0">
                          <a:ln>
                            <a:noFill/>
                          </a:ln>
                          <a:solidFill>
                            <a:srgbClr val="0000FF"/>
                          </a:solidFill>
                          <a:effectLst/>
                          <a:latin typeface="Arial" pitchFamily="34" charset="0"/>
                          <a:ea typeface="돋움" pitchFamily="50" charset="-127"/>
                        </a:rPr>
                        <a:t>공압 또는 유압</a:t>
                      </a:r>
                      <a:r>
                        <a:rPr kumimoji="1" lang="en-US" altLang="ko-KR" sz="1000" b="1" i="0" u="none" strike="noStrike" cap="none" normalizeH="0" baseline="0">
                          <a:ln>
                            <a:noFill/>
                          </a:ln>
                          <a:solidFill>
                            <a:srgbClr val="0000FF"/>
                          </a:solidFill>
                          <a:effectLst/>
                          <a:latin typeface="Arial" pitchFamily="34" charset="0"/>
                          <a:ea typeface="돋움" pitchFamily="50" charset="-127"/>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39</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INERT ATMOSPHERE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rgbClr val="0000FF"/>
                          </a:solidFill>
                          <a:effectLst/>
                          <a:latin typeface="Arial" pitchFamily="34" charset="0"/>
                          <a:ea typeface="돋움" pitchFamily="50" charset="-127"/>
                        </a:rPr>
                        <a:t>(</a:t>
                      </a:r>
                      <a:r>
                        <a:rPr kumimoji="1" lang="ko-KR" altLang="en-US" sz="1000" b="1" i="0" u="none" strike="noStrike" cap="none" normalizeH="0" baseline="0">
                          <a:ln>
                            <a:noFill/>
                          </a:ln>
                          <a:solidFill>
                            <a:srgbClr val="0000FF"/>
                          </a:solidFill>
                          <a:effectLst/>
                          <a:latin typeface="Arial" pitchFamily="34" charset="0"/>
                          <a:ea typeface="돋움" pitchFamily="50" charset="-127"/>
                        </a:rPr>
                        <a:t>불활성 환경</a:t>
                      </a:r>
                      <a:r>
                        <a:rPr kumimoji="1" lang="en-US" altLang="ko-KR" sz="1000" b="1" i="0" u="none" strike="noStrike" cap="none" normalizeH="0" baseline="0">
                          <a:ln>
                            <a:noFill/>
                          </a:ln>
                          <a:solidFill>
                            <a:srgbClr val="0000FF"/>
                          </a:solidFill>
                          <a:effectLst/>
                          <a:latin typeface="Arial" pitchFamily="34" charset="0"/>
                          <a:ea typeface="돋움" pitchFamily="50" charset="-127"/>
                        </a:rPr>
                        <a:t>) </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06400">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굴림" pitchFamily="50" charset="-127"/>
                        </a:rPr>
                        <a:t>10</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dirty="0">
                          <a:ln>
                            <a:noFill/>
                          </a:ln>
                          <a:solidFill>
                            <a:schemeClr val="tx1"/>
                          </a:solidFill>
                          <a:effectLst/>
                          <a:latin typeface="Arial" pitchFamily="34" charset="0"/>
                          <a:ea typeface="굴림" pitchFamily="50" charset="-127"/>
                        </a:rPr>
                        <a:t>PRELIMINARY ACTION</a:t>
                      </a:r>
                      <a:br>
                        <a:rPr kumimoji="1" lang="en-US" altLang="ko-KR" sz="1000" b="1" i="0" u="none" strike="noStrike" cap="none" normalizeH="0" baseline="0" dirty="0">
                          <a:ln>
                            <a:noFill/>
                          </a:ln>
                          <a:solidFill>
                            <a:schemeClr val="tx1"/>
                          </a:solidFill>
                          <a:effectLst/>
                          <a:latin typeface="Arial" pitchFamily="34" charset="0"/>
                          <a:ea typeface="굴림" pitchFamily="50" charset="-127"/>
                        </a:rPr>
                      </a:br>
                      <a:r>
                        <a:rPr kumimoji="1" lang="en-US" altLang="ko-KR" sz="1000" b="1" i="0" u="none" strike="noStrike" cap="none" normalizeH="0" baseline="0" dirty="0">
                          <a:ln>
                            <a:noFill/>
                          </a:ln>
                          <a:solidFill>
                            <a:srgbClr val="0000FF"/>
                          </a:solidFill>
                          <a:effectLst/>
                          <a:latin typeface="Arial" pitchFamily="34" charset="0"/>
                          <a:ea typeface="굴림" pitchFamily="50" charset="-127"/>
                        </a:rPr>
                        <a:t>(</a:t>
                      </a:r>
                      <a:r>
                        <a:rPr kumimoji="1" lang="ko-KR" altLang="en-US" sz="1000" b="1" i="0" u="none" strike="noStrike" cap="none" normalizeH="0" baseline="0" dirty="0">
                          <a:ln>
                            <a:noFill/>
                          </a:ln>
                          <a:solidFill>
                            <a:srgbClr val="0000FF"/>
                          </a:solidFill>
                          <a:effectLst/>
                          <a:latin typeface="Arial" pitchFamily="34" charset="0"/>
                          <a:ea typeface="굴림" pitchFamily="50" charset="-127"/>
                        </a:rPr>
                        <a:t>예비 작용</a:t>
                      </a:r>
                      <a:r>
                        <a:rPr kumimoji="1" lang="en-US" altLang="ko-KR" sz="1000" b="1" i="0" u="none" strike="noStrike" cap="none" normalizeH="0" baseline="0" dirty="0">
                          <a:ln>
                            <a:noFill/>
                          </a:ln>
                          <a:solidFill>
                            <a:srgbClr val="0000FF"/>
                          </a:solidFill>
                          <a:effectLst/>
                          <a:latin typeface="Arial" pitchFamily="34" charset="0"/>
                          <a:ea typeface="굴림" pitchFamily="50" charset="-127"/>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20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dirty="0">
                          <a:ln>
                            <a:noFill/>
                          </a:ln>
                          <a:solidFill>
                            <a:schemeClr val="tx1"/>
                          </a:solidFill>
                          <a:effectLst/>
                          <a:latin typeface="Arial" pitchFamily="34" charset="0"/>
                          <a:ea typeface="돋움" pitchFamily="50" charset="-127"/>
                        </a:rPr>
                        <a:t>CONTINUITY OF USEFUL ACTION </a:t>
                      </a:r>
                      <a:r>
                        <a:rPr kumimoji="1" lang="en-US" altLang="ko-KR" sz="1000" b="1" i="0" u="none" strike="noStrike" cap="none" normalizeH="0" baseline="0" dirty="0">
                          <a:ln>
                            <a:noFill/>
                          </a:ln>
                          <a:solidFill>
                            <a:srgbClr val="0000FF"/>
                          </a:solidFill>
                          <a:effectLst/>
                          <a:latin typeface="Arial" pitchFamily="34" charset="0"/>
                          <a:ea typeface="돋움" pitchFamily="50" charset="-127"/>
                        </a:rPr>
                        <a:t>(</a:t>
                      </a:r>
                      <a:r>
                        <a:rPr kumimoji="1" lang="ko-KR" altLang="en-US" sz="1000" b="1" i="0" u="none" strike="noStrike" cap="none" normalizeH="0" baseline="0" dirty="0">
                          <a:ln>
                            <a:noFill/>
                          </a:ln>
                          <a:solidFill>
                            <a:srgbClr val="0000FF"/>
                          </a:solidFill>
                          <a:effectLst/>
                          <a:latin typeface="Arial" pitchFamily="34" charset="0"/>
                          <a:ea typeface="돋움" pitchFamily="50" charset="-127"/>
                        </a:rPr>
                        <a:t>유용한 작용의 지속</a:t>
                      </a:r>
                      <a:r>
                        <a:rPr kumimoji="1" lang="en-US" altLang="ko-KR" sz="1000" b="1" i="0" u="none" strike="noStrike" cap="none" normalizeH="0" baseline="0" dirty="0">
                          <a:ln>
                            <a:noFill/>
                          </a:ln>
                          <a:solidFill>
                            <a:srgbClr val="0000FF"/>
                          </a:solidFill>
                          <a:effectLst/>
                          <a:latin typeface="Arial" pitchFamily="34" charset="0"/>
                          <a:ea typeface="돋움" pitchFamily="50" charset="-127"/>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30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FLEXIBLE SHELLS and THIN FILMS</a:t>
                      </a:r>
                      <a:r>
                        <a:rPr kumimoji="1" lang="en-US" altLang="ko-KR" sz="1000" b="1" i="0" u="none" strike="noStrike" cap="none" normalizeH="0" baseline="0">
                          <a:ln>
                            <a:noFill/>
                          </a:ln>
                          <a:solidFill>
                            <a:srgbClr val="0000FF"/>
                          </a:solidFill>
                          <a:effectLst/>
                          <a:latin typeface="Arial" pitchFamily="34" charset="0"/>
                          <a:ea typeface="돋움" pitchFamily="50" charset="-127"/>
                        </a:rPr>
                        <a:t>(</a:t>
                      </a:r>
                      <a:r>
                        <a:rPr kumimoji="1" lang="ko-KR" altLang="en-US" sz="1000" b="1" i="0" u="none" strike="noStrike" cap="none" normalizeH="0" baseline="0">
                          <a:ln>
                            <a:noFill/>
                          </a:ln>
                          <a:solidFill>
                            <a:srgbClr val="0000FF"/>
                          </a:solidFill>
                          <a:effectLst/>
                          <a:latin typeface="Arial" pitchFamily="34" charset="0"/>
                          <a:ea typeface="돋움" pitchFamily="50" charset="-127"/>
                        </a:rPr>
                        <a:t>유연한 막</a:t>
                      </a:r>
                      <a:r>
                        <a:rPr kumimoji="1" lang="en-US" altLang="ko-KR" sz="1000" b="1" i="0" u="none" strike="noStrike" cap="none" normalizeH="0" baseline="0">
                          <a:ln>
                            <a:noFill/>
                          </a:ln>
                          <a:solidFill>
                            <a:srgbClr val="0000FF"/>
                          </a:solidFill>
                          <a:effectLst/>
                          <a:latin typeface="Arial" pitchFamily="34" charset="0"/>
                          <a:ea typeface="돋움" pitchFamily="50" charset="-127"/>
                        </a:rPr>
                        <a:t>/</a:t>
                      </a:r>
                      <a:r>
                        <a:rPr kumimoji="1" lang="ko-KR" altLang="en-US" sz="1000" b="1" i="0" u="none" strike="noStrike" cap="none" normalizeH="0" baseline="0">
                          <a:ln>
                            <a:noFill/>
                          </a:ln>
                          <a:solidFill>
                            <a:srgbClr val="0000FF"/>
                          </a:solidFill>
                          <a:effectLst/>
                          <a:latin typeface="Arial" pitchFamily="34" charset="0"/>
                          <a:ea typeface="돋움" pitchFamily="50" charset="-127"/>
                        </a:rPr>
                        <a:t>얇은 필름</a:t>
                      </a:r>
                      <a:r>
                        <a:rPr kumimoji="1" lang="en-US" altLang="ko-KR" sz="1000" b="1" i="0" u="none" strike="noStrike" cap="none" normalizeH="0" baseline="0">
                          <a:ln>
                            <a:noFill/>
                          </a:ln>
                          <a:solidFill>
                            <a:srgbClr val="0000FF"/>
                          </a:solidFill>
                          <a:effectLst/>
                          <a:latin typeface="Arial" pitchFamily="34" charset="0"/>
                          <a:ea typeface="돋움" pitchFamily="50" charset="-127"/>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a:ln>
                            <a:noFill/>
                          </a:ln>
                          <a:solidFill>
                            <a:schemeClr val="tx1"/>
                          </a:solidFill>
                          <a:effectLst/>
                          <a:latin typeface="Arial" pitchFamily="34" charset="0"/>
                          <a:ea typeface="돋움" pitchFamily="50" charset="-127"/>
                        </a:rPr>
                        <a:t>40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a:solidFill>
                            <a:schemeClr val="tx1"/>
                          </a:solidFill>
                          <a:latin typeface="굴림" pitchFamily="50" charset="-127"/>
                          <a:ea typeface="굴림" pitchFamily="50" charset="-127"/>
                        </a:defRPr>
                      </a:lvl1pPr>
                      <a:lvl2pPr marL="742950" indent="-285750" eaLnBrk="0" hangingPunct="0">
                        <a:spcBef>
                          <a:spcPct val="20000"/>
                        </a:spcBef>
                        <a:defRPr kumimoji="1" sz="2400">
                          <a:solidFill>
                            <a:schemeClr val="tx1"/>
                          </a:solidFill>
                          <a:latin typeface="굴림" pitchFamily="50" charset="-127"/>
                          <a:ea typeface="굴림" pitchFamily="50" charset="-127"/>
                        </a:defRPr>
                      </a:lvl2pPr>
                      <a:lvl3pPr marL="1143000" indent="-228600" eaLnBrk="0" hangingPunct="0">
                        <a:spcBef>
                          <a:spcPct val="20000"/>
                        </a:spcBef>
                        <a:defRPr kumimoji="1" sz="2000">
                          <a:solidFill>
                            <a:schemeClr val="tx1"/>
                          </a:solidFill>
                          <a:latin typeface="굴림" pitchFamily="50" charset="-127"/>
                          <a:ea typeface="굴림" pitchFamily="50" charset="-127"/>
                        </a:defRPr>
                      </a:lvl3pPr>
                      <a:lvl4pPr marL="1600200" indent="-228600" eaLnBrk="0" hangingPunct="0">
                        <a:spcBef>
                          <a:spcPct val="20000"/>
                        </a:spcBef>
                        <a:defRPr kumimoji="1">
                          <a:solidFill>
                            <a:schemeClr val="tx1"/>
                          </a:solidFill>
                          <a:latin typeface="굴림" pitchFamily="50" charset="-127"/>
                          <a:ea typeface="굴림" pitchFamily="50" charset="-127"/>
                        </a:defRPr>
                      </a:lvl4pPr>
                      <a:lvl5pPr marL="2057400" indent="-228600" eaLnBrk="0" hangingPunct="0">
                        <a:spcBef>
                          <a:spcPct val="20000"/>
                        </a:spcBef>
                        <a:defRPr kumimoji="1">
                          <a:solidFill>
                            <a:schemeClr val="tx1"/>
                          </a:solidFill>
                          <a:latin typeface="굴림" pitchFamily="50" charset="-127"/>
                          <a:ea typeface="굴림" pitchFamily="50" charset="-127"/>
                        </a:defRPr>
                      </a:lvl5pPr>
                      <a:lvl6pPr marL="2514600" indent="-228600" eaLnBrk="0" fontAlgn="base" hangingPunct="0">
                        <a:spcBef>
                          <a:spcPct val="2000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2000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2000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20000"/>
                        </a:spcBef>
                        <a:spcAft>
                          <a:spcPct val="0"/>
                        </a:spcAft>
                        <a:defRPr kumimoji="1">
                          <a:solidFill>
                            <a:schemeClr val="tx1"/>
                          </a:solidFill>
                          <a:latin typeface="굴림" pitchFamily="50" charset="-127"/>
                          <a:ea typeface="굴림" pitchFamily="50" charset="-127"/>
                        </a:defRPr>
                      </a:lvl9p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000" b="1" i="0" u="none" strike="noStrike" cap="none" normalizeH="0" baseline="0" dirty="0">
                          <a:ln>
                            <a:noFill/>
                          </a:ln>
                          <a:solidFill>
                            <a:schemeClr val="tx1"/>
                          </a:solidFill>
                          <a:effectLst/>
                          <a:latin typeface="Arial" pitchFamily="34" charset="0"/>
                          <a:ea typeface="돋움" pitchFamily="50" charset="-127"/>
                        </a:rPr>
                        <a:t>COMPOSITE MATERIALS</a:t>
                      </a:r>
                      <a:r>
                        <a:rPr kumimoji="1" lang="en-US" altLang="ko-KR" sz="1000" b="1" i="0" u="none" strike="noStrike" cap="none" normalizeH="0" baseline="0" dirty="0">
                          <a:ln>
                            <a:noFill/>
                          </a:ln>
                          <a:solidFill>
                            <a:srgbClr val="0000FF"/>
                          </a:solidFill>
                          <a:effectLst/>
                          <a:latin typeface="Arial" pitchFamily="34" charset="0"/>
                          <a:ea typeface="돋움" pitchFamily="50" charset="-127"/>
                        </a:rPr>
                        <a:t>(</a:t>
                      </a:r>
                      <a:r>
                        <a:rPr kumimoji="1" lang="ko-KR" altLang="en-US" sz="1000" b="1" i="0" u="none" strike="noStrike" cap="none" normalizeH="0" baseline="0" dirty="0">
                          <a:ln>
                            <a:noFill/>
                          </a:ln>
                          <a:solidFill>
                            <a:srgbClr val="0000FF"/>
                          </a:solidFill>
                          <a:effectLst/>
                          <a:latin typeface="Arial" pitchFamily="34" charset="0"/>
                          <a:ea typeface="돋움" pitchFamily="50" charset="-127"/>
                        </a:rPr>
                        <a:t>복합재료</a:t>
                      </a:r>
                      <a:r>
                        <a:rPr kumimoji="1" lang="en-US" altLang="ko-KR" sz="1000" b="1" i="0" u="none" strike="noStrike" cap="none" normalizeH="0" baseline="0" dirty="0">
                          <a:ln>
                            <a:noFill/>
                          </a:ln>
                          <a:solidFill>
                            <a:srgbClr val="0000FF"/>
                          </a:solidFill>
                          <a:effectLst/>
                          <a:latin typeface="Arial" pitchFamily="34" charset="0"/>
                          <a:ea typeface="돋움" pitchFamily="50" charset="-127"/>
                        </a:rPr>
                        <a:t>) </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7" name="Rectangle 113"/>
          <p:cNvSpPr>
            <a:spLocks noChangeArrowheads="1"/>
          </p:cNvSpPr>
          <p:nvPr/>
        </p:nvSpPr>
        <p:spPr bwMode="auto">
          <a:xfrm>
            <a:off x="274284" y="757238"/>
            <a:ext cx="28103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eaLnBrk="1" hangingPunct="1"/>
            <a:r>
              <a:rPr lang="ko-KR" altLang="en-US" sz="2000" dirty="0">
                <a:solidFill>
                  <a:srgbClr val="0000FF"/>
                </a:solidFill>
              </a:rPr>
              <a:t>기술모순 </a:t>
            </a:r>
            <a:r>
              <a:rPr lang="en-US" altLang="ko-KR" sz="2000" dirty="0">
                <a:solidFill>
                  <a:srgbClr val="0000FF"/>
                </a:solidFill>
              </a:rPr>
              <a:t>: 40 </a:t>
            </a:r>
            <a:r>
              <a:rPr lang="ko-KR" altLang="en-US" sz="2000" dirty="0">
                <a:solidFill>
                  <a:srgbClr val="0000FF"/>
                </a:solidFill>
              </a:rPr>
              <a:t>발명원리</a:t>
            </a:r>
          </a:p>
        </p:txBody>
      </p:sp>
      <p:sp>
        <p:nvSpPr>
          <p:cNvPr id="3" name="타원 2"/>
          <p:cNvSpPr/>
          <p:nvPr/>
        </p:nvSpPr>
        <p:spPr bwMode="auto">
          <a:xfrm>
            <a:off x="488504" y="1805420"/>
            <a:ext cx="360040" cy="360040"/>
          </a:xfrm>
          <a:prstGeom prst="ellipse">
            <a:avLst/>
          </a:prstGeom>
          <a:solidFill>
            <a:srgbClr val="FF0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
        <p:nvSpPr>
          <p:cNvPr id="8" name="타원 7"/>
          <p:cNvSpPr/>
          <p:nvPr/>
        </p:nvSpPr>
        <p:spPr bwMode="auto">
          <a:xfrm>
            <a:off x="488504" y="2289111"/>
            <a:ext cx="360040" cy="360040"/>
          </a:xfrm>
          <a:prstGeom prst="ellipse">
            <a:avLst/>
          </a:prstGeom>
          <a:solidFill>
            <a:srgbClr val="FF0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
        <p:nvSpPr>
          <p:cNvPr id="9" name="타원 8"/>
          <p:cNvSpPr/>
          <p:nvPr/>
        </p:nvSpPr>
        <p:spPr bwMode="auto">
          <a:xfrm>
            <a:off x="4915744" y="2780928"/>
            <a:ext cx="360040" cy="360040"/>
          </a:xfrm>
          <a:prstGeom prst="ellipse">
            <a:avLst/>
          </a:prstGeom>
          <a:solidFill>
            <a:srgbClr val="FF0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
        <p:nvSpPr>
          <p:cNvPr id="10" name="타원 9"/>
          <p:cNvSpPr/>
          <p:nvPr/>
        </p:nvSpPr>
        <p:spPr bwMode="auto">
          <a:xfrm>
            <a:off x="4913026" y="4149080"/>
            <a:ext cx="360040" cy="360040"/>
          </a:xfrm>
          <a:prstGeom prst="ellipse">
            <a:avLst/>
          </a:prstGeom>
          <a:solidFill>
            <a:srgbClr val="FF0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
        <p:nvSpPr>
          <p:cNvPr id="11" name="타원 10"/>
          <p:cNvSpPr/>
          <p:nvPr/>
        </p:nvSpPr>
        <p:spPr bwMode="auto">
          <a:xfrm>
            <a:off x="488504" y="3708290"/>
            <a:ext cx="360040" cy="360040"/>
          </a:xfrm>
          <a:prstGeom prst="ellipse">
            <a:avLst/>
          </a:prstGeom>
          <a:solidFill>
            <a:srgbClr val="FF0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
        <p:nvSpPr>
          <p:cNvPr id="12" name="타원 11"/>
          <p:cNvSpPr/>
          <p:nvPr/>
        </p:nvSpPr>
        <p:spPr bwMode="auto">
          <a:xfrm>
            <a:off x="2630749" y="3236938"/>
            <a:ext cx="360040" cy="360040"/>
          </a:xfrm>
          <a:prstGeom prst="ellipse">
            <a:avLst/>
          </a:prstGeom>
          <a:solidFill>
            <a:srgbClr val="FF0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
        <p:nvSpPr>
          <p:cNvPr id="13" name="타원 12"/>
          <p:cNvSpPr/>
          <p:nvPr/>
        </p:nvSpPr>
        <p:spPr bwMode="auto">
          <a:xfrm>
            <a:off x="488504" y="3267934"/>
            <a:ext cx="360040" cy="360040"/>
          </a:xfrm>
          <a:prstGeom prst="ellipse">
            <a:avLst/>
          </a:prstGeom>
          <a:solidFill>
            <a:srgbClr val="FF0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
        <p:nvSpPr>
          <p:cNvPr id="14" name="타원 13"/>
          <p:cNvSpPr/>
          <p:nvPr/>
        </p:nvSpPr>
        <p:spPr bwMode="auto">
          <a:xfrm>
            <a:off x="488504" y="4550814"/>
            <a:ext cx="360040" cy="360040"/>
          </a:xfrm>
          <a:prstGeom prst="ellipse">
            <a:avLst/>
          </a:prstGeom>
          <a:solidFill>
            <a:srgbClr val="FF0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
        <p:nvSpPr>
          <p:cNvPr id="15" name="타원 14"/>
          <p:cNvSpPr/>
          <p:nvPr/>
        </p:nvSpPr>
        <p:spPr bwMode="auto">
          <a:xfrm>
            <a:off x="488504" y="5528745"/>
            <a:ext cx="360040" cy="360040"/>
          </a:xfrm>
          <a:prstGeom prst="ellipse">
            <a:avLst/>
          </a:prstGeom>
          <a:solidFill>
            <a:srgbClr val="FF0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
        <p:nvSpPr>
          <p:cNvPr id="16" name="타원 15"/>
          <p:cNvSpPr/>
          <p:nvPr/>
        </p:nvSpPr>
        <p:spPr bwMode="auto">
          <a:xfrm>
            <a:off x="2630749" y="3729400"/>
            <a:ext cx="360040" cy="360040"/>
          </a:xfrm>
          <a:prstGeom prst="ellipse">
            <a:avLst/>
          </a:prstGeom>
          <a:solidFill>
            <a:srgbClr val="FF0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
        <p:nvSpPr>
          <p:cNvPr id="17" name="타원 16"/>
          <p:cNvSpPr/>
          <p:nvPr/>
        </p:nvSpPr>
        <p:spPr bwMode="auto">
          <a:xfrm>
            <a:off x="2646247" y="1805420"/>
            <a:ext cx="360040" cy="360040"/>
          </a:xfrm>
          <a:prstGeom prst="ellipse">
            <a:avLst/>
          </a:prstGeom>
          <a:solidFill>
            <a:srgbClr val="FF0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
        <p:nvSpPr>
          <p:cNvPr id="18" name="타원 17"/>
          <p:cNvSpPr/>
          <p:nvPr/>
        </p:nvSpPr>
        <p:spPr bwMode="auto">
          <a:xfrm>
            <a:off x="7257256" y="4550814"/>
            <a:ext cx="360040" cy="360040"/>
          </a:xfrm>
          <a:prstGeom prst="ellipse">
            <a:avLst/>
          </a:prstGeom>
          <a:solidFill>
            <a:srgbClr val="FF0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
        <p:nvSpPr>
          <p:cNvPr id="19" name="타원 18"/>
          <p:cNvSpPr/>
          <p:nvPr/>
        </p:nvSpPr>
        <p:spPr bwMode="auto">
          <a:xfrm>
            <a:off x="4889938" y="5047934"/>
            <a:ext cx="360040" cy="360040"/>
          </a:xfrm>
          <a:prstGeom prst="ellipse">
            <a:avLst/>
          </a:prstGeom>
          <a:solidFill>
            <a:srgbClr val="FF0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
        <p:nvSpPr>
          <p:cNvPr id="20" name="타원 19"/>
          <p:cNvSpPr/>
          <p:nvPr/>
        </p:nvSpPr>
        <p:spPr bwMode="auto">
          <a:xfrm>
            <a:off x="4885406" y="3725930"/>
            <a:ext cx="360040" cy="360040"/>
          </a:xfrm>
          <a:prstGeom prst="ellipse">
            <a:avLst/>
          </a:prstGeom>
          <a:solidFill>
            <a:srgbClr val="FF0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
        <p:nvSpPr>
          <p:cNvPr id="21" name="타원 20"/>
          <p:cNvSpPr/>
          <p:nvPr/>
        </p:nvSpPr>
        <p:spPr bwMode="auto">
          <a:xfrm>
            <a:off x="7288252" y="5498506"/>
            <a:ext cx="360040" cy="360040"/>
          </a:xfrm>
          <a:prstGeom prst="ellipse">
            <a:avLst/>
          </a:prstGeom>
          <a:solidFill>
            <a:srgbClr val="FF0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
        <p:nvSpPr>
          <p:cNvPr id="22" name="타원 21"/>
          <p:cNvSpPr/>
          <p:nvPr/>
        </p:nvSpPr>
        <p:spPr bwMode="auto">
          <a:xfrm>
            <a:off x="7272754" y="5894735"/>
            <a:ext cx="360040" cy="360040"/>
          </a:xfrm>
          <a:prstGeom prst="ellipse">
            <a:avLst/>
          </a:prstGeom>
          <a:solidFill>
            <a:srgbClr val="FF0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Tree>
    <p:extLst>
      <p:ext uri="{BB962C8B-B14F-4D97-AF65-F5344CB8AC3E}">
        <p14:creationId xmlns:p14="http://schemas.microsoft.com/office/powerpoint/2010/main" val="380699057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a:xfrm>
            <a:off x="344488" y="908720"/>
            <a:ext cx="8915400" cy="4525962"/>
          </a:xfrm>
        </p:spPr>
        <p:txBody>
          <a:bodyPr/>
          <a:lstStyle/>
          <a:p>
            <a:pPr>
              <a:buFont typeface="Wingdings" panose="05000000000000000000" pitchFamily="2" charset="2"/>
              <a:buChar char="u"/>
            </a:pPr>
            <a:r>
              <a:rPr lang="ko-KR" altLang="en-US" dirty="0"/>
              <a:t>비슷한 </a:t>
            </a:r>
            <a:r>
              <a:rPr lang="ko-KR" altLang="en-US" dirty="0" err="1"/>
              <a:t>성격끼리</a:t>
            </a:r>
            <a:r>
              <a:rPr lang="ko-KR" altLang="en-US" dirty="0"/>
              <a:t> 분류하여 만든 </a:t>
            </a:r>
            <a:r>
              <a:rPr lang="ko-KR" altLang="en-US" dirty="0" err="1"/>
              <a:t>트리즈</a:t>
            </a:r>
            <a:r>
              <a:rPr lang="ko-KR" altLang="en-US" dirty="0"/>
              <a:t> 마인드맵</a:t>
            </a:r>
          </a:p>
          <a:p>
            <a:pPr>
              <a:buFont typeface="Wingdings" panose="05000000000000000000" pitchFamily="2" charset="2"/>
              <a:buChar char="u"/>
            </a:pPr>
            <a:endParaRPr lang="ko-KR" altLang="en-US" dirty="0"/>
          </a:p>
        </p:txBody>
      </p:sp>
      <p:pic>
        <p:nvPicPr>
          <p:cNvPr id="4" name="Picture 2" descr="C:\Users\Administrator\Desktop\창의공학설계\창의공학설계_그림파일\8장\그림8-6.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364"/>
          <a:stretch/>
        </p:blipFill>
        <p:spPr bwMode="auto">
          <a:xfrm>
            <a:off x="128465" y="1412776"/>
            <a:ext cx="9577064" cy="5256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206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8"/>
          <p:cNvSpPr>
            <a:spLocks noGrp="1" noChangeArrowheads="1"/>
          </p:cNvSpPr>
          <p:nvPr>
            <p:ph type="title"/>
          </p:nvPr>
        </p:nvSpPr>
        <p:spPr>
          <a:xfrm>
            <a:off x="0" y="0"/>
            <a:ext cx="8420100" cy="609600"/>
          </a:xfrm>
        </p:spPr>
        <p:txBody>
          <a:bodyPr/>
          <a:lstStyle/>
          <a:p>
            <a:pPr eaLnBrk="1" hangingPunct="1"/>
            <a:r>
              <a:rPr lang="en-US" altLang="ko-KR"/>
              <a:t>1. Segmentation</a:t>
            </a:r>
          </a:p>
        </p:txBody>
      </p:sp>
      <p:pic>
        <p:nvPicPr>
          <p:cNvPr id="2" name="그림 1">
            <a:extLst>
              <a:ext uri="{FF2B5EF4-FFF2-40B4-BE49-F238E27FC236}">
                <a16:creationId xmlns:a16="http://schemas.microsoft.com/office/drawing/2014/main" id="{CF38FF28-E172-4132-9658-7D0494E9A28B}"/>
              </a:ext>
            </a:extLst>
          </p:cNvPr>
          <p:cNvPicPr>
            <a:picLocks noChangeAspect="1"/>
          </p:cNvPicPr>
          <p:nvPr/>
        </p:nvPicPr>
        <p:blipFill>
          <a:blip r:embed="rId2"/>
          <a:stretch>
            <a:fillRect/>
          </a:stretch>
        </p:blipFill>
        <p:spPr>
          <a:xfrm>
            <a:off x="22612" y="764704"/>
            <a:ext cx="9880709" cy="5112568"/>
          </a:xfrm>
          <a:prstGeom prst="rect">
            <a:avLst/>
          </a:prstGeom>
        </p:spPr>
      </p:pic>
      <p:sp>
        <p:nvSpPr>
          <p:cNvPr id="4" name="타원 3"/>
          <p:cNvSpPr/>
          <p:nvPr/>
        </p:nvSpPr>
        <p:spPr bwMode="auto">
          <a:xfrm>
            <a:off x="0" y="0"/>
            <a:ext cx="416496" cy="609600"/>
          </a:xfrm>
          <a:prstGeom prst="ellipse">
            <a:avLst/>
          </a:prstGeom>
          <a:solidFill>
            <a:srgbClr val="FF0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6"/>
          <p:cNvSpPr>
            <a:spLocks noGrp="1" noChangeArrowheads="1"/>
          </p:cNvSpPr>
          <p:nvPr>
            <p:ph type="title"/>
          </p:nvPr>
        </p:nvSpPr>
        <p:spPr>
          <a:xfrm>
            <a:off x="0" y="0"/>
            <a:ext cx="8420100" cy="609600"/>
          </a:xfrm>
        </p:spPr>
        <p:txBody>
          <a:bodyPr/>
          <a:lstStyle/>
          <a:p>
            <a:pPr eaLnBrk="1" hangingPunct="1"/>
            <a:r>
              <a:rPr lang="en-US" altLang="ko-KR"/>
              <a:t>2. Extraction</a:t>
            </a:r>
          </a:p>
        </p:txBody>
      </p:sp>
      <p:pic>
        <p:nvPicPr>
          <p:cNvPr id="2" name="그림 1">
            <a:extLst>
              <a:ext uri="{FF2B5EF4-FFF2-40B4-BE49-F238E27FC236}">
                <a16:creationId xmlns:a16="http://schemas.microsoft.com/office/drawing/2014/main" id="{E1D9FBFA-AE09-49D7-99AF-4C6F1D486CA2}"/>
              </a:ext>
            </a:extLst>
          </p:cNvPr>
          <p:cNvPicPr>
            <a:picLocks noChangeAspect="1"/>
          </p:cNvPicPr>
          <p:nvPr/>
        </p:nvPicPr>
        <p:blipFill>
          <a:blip r:embed="rId2"/>
          <a:stretch>
            <a:fillRect/>
          </a:stretch>
        </p:blipFill>
        <p:spPr>
          <a:xfrm>
            <a:off x="272480" y="836712"/>
            <a:ext cx="9561500" cy="4752528"/>
          </a:xfrm>
          <a:prstGeom prst="rect">
            <a:avLst/>
          </a:prstGeom>
        </p:spPr>
      </p:pic>
      <p:sp>
        <p:nvSpPr>
          <p:cNvPr id="4" name="타원 3"/>
          <p:cNvSpPr/>
          <p:nvPr/>
        </p:nvSpPr>
        <p:spPr bwMode="auto">
          <a:xfrm>
            <a:off x="0" y="0"/>
            <a:ext cx="416496" cy="609600"/>
          </a:xfrm>
          <a:prstGeom prst="ellipse">
            <a:avLst/>
          </a:prstGeom>
          <a:solidFill>
            <a:srgbClr val="FF0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a:xfrm>
            <a:off x="0" y="0"/>
            <a:ext cx="8420100" cy="609600"/>
          </a:xfrm>
        </p:spPr>
        <p:txBody>
          <a:bodyPr/>
          <a:lstStyle/>
          <a:p>
            <a:pPr eaLnBrk="1" hangingPunct="1"/>
            <a:r>
              <a:rPr lang="en-US" altLang="ko-KR"/>
              <a:t>3. Local Quality</a:t>
            </a:r>
          </a:p>
        </p:txBody>
      </p:sp>
      <p:pic>
        <p:nvPicPr>
          <p:cNvPr id="2" name="그림 1">
            <a:extLst>
              <a:ext uri="{FF2B5EF4-FFF2-40B4-BE49-F238E27FC236}">
                <a16:creationId xmlns:a16="http://schemas.microsoft.com/office/drawing/2014/main" id="{5D1BC1AA-E3DD-4DAF-B796-DCB41887B24B}"/>
              </a:ext>
            </a:extLst>
          </p:cNvPr>
          <p:cNvPicPr>
            <a:picLocks noChangeAspect="1"/>
          </p:cNvPicPr>
          <p:nvPr/>
        </p:nvPicPr>
        <p:blipFill>
          <a:blip r:embed="rId2"/>
          <a:stretch>
            <a:fillRect/>
          </a:stretch>
        </p:blipFill>
        <p:spPr>
          <a:xfrm>
            <a:off x="416496" y="908720"/>
            <a:ext cx="9037704" cy="54006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0"/>
            <a:ext cx="8420100" cy="609600"/>
          </a:xfrm>
        </p:spPr>
        <p:txBody>
          <a:bodyPr/>
          <a:lstStyle/>
          <a:p>
            <a:pPr eaLnBrk="1" hangingPunct="1"/>
            <a:r>
              <a:rPr lang="en-US" altLang="ko-KR"/>
              <a:t>4. Asymmetry</a:t>
            </a:r>
          </a:p>
        </p:txBody>
      </p:sp>
      <p:pic>
        <p:nvPicPr>
          <p:cNvPr id="2" name="그림 1">
            <a:extLst>
              <a:ext uri="{FF2B5EF4-FFF2-40B4-BE49-F238E27FC236}">
                <a16:creationId xmlns:a16="http://schemas.microsoft.com/office/drawing/2014/main" id="{254CA88A-1A7E-4842-8549-A2E549F74223}"/>
              </a:ext>
            </a:extLst>
          </p:cNvPr>
          <p:cNvPicPr>
            <a:picLocks noChangeAspect="1"/>
          </p:cNvPicPr>
          <p:nvPr/>
        </p:nvPicPr>
        <p:blipFill>
          <a:blip r:embed="rId2"/>
          <a:stretch>
            <a:fillRect/>
          </a:stretch>
        </p:blipFill>
        <p:spPr>
          <a:xfrm>
            <a:off x="128464" y="836712"/>
            <a:ext cx="9649072" cy="5616624"/>
          </a:xfrm>
          <a:prstGeom prst="rect">
            <a:avLst/>
          </a:prstGeom>
        </p:spPr>
      </p:pic>
      <p:sp>
        <p:nvSpPr>
          <p:cNvPr id="4" name="타원 3"/>
          <p:cNvSpPr/>
          <p:nvPr/>
        </p:nvSpPr>
        <p:spPr bwMode="auto">
          <a:xfrm>
            <a:off x="0" y="0"/>
            <a:ext cx="416496" cy="609600"/>
          </a:xfrm>
          <a:prstGeom prst="ellipse">
            <a:avLst/>
          </a:prstGeom>
          <a:solidFill>
            <a:srgbClr val="FF0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7"/>
          <p:cNvSpPr>
            <a:spLocks noChangeArrowheads="1"/>
          </p:cNvSpPr>
          <p:nvPr/>
        </p:nvSpPr>
        <p:spPr bwMode="auto">
          <a:xfrm>
            <a:off x="128464" y="116632"/>
            <a:ext cx="29370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algn="ctr" eaLnBrk="1" hangingPunct="1"/>
            <a:r>
              <a:rPr lang="en-US" altLang="ko-KR" sz="2800" dirty="0">
                <a:solidFill>
                  <a:srgbClr val="0000FF"/>
                </a:solidFill>
              </a:rPr>
              <a:t>TRIZ</a:t>
            </a:r>
            <a:r>
              <a:rPr lang="ko-KR" altLang="en-US" sz="2800" dirty="0">
                <a:solidFill>
                  <a:srgbClr val="0000FF"/>
                </a:solidFill>
              </a:rPr>
              <a:t>란 무엇인가</a:t>
            </a:r>
            <a:r>
              <a:rPr lang="en-US" altLang="ko-KR" sz="2800" dirty="0">
                <a:solidFill>
                  <a:srgbClr val="0000FF"/>
                </a:solidFill>
              </a:rPr>
              <a:t>?</a:t>
            </a:r>
          </a:p>
        </p:txBody>
      </p:sp>
      <p:sp>
        <p:nvSpPr>
          <p:cNvPr id="1030" name="Text Box 20"/>
          <p:cNvSpPr txBox="1">
            <a:spLocks noChangeArrowheads="1"/>
          </p:cNvSpPr>
          <p:nvPr/>
        </p:nvSpPr>
        <p:spPr bwMode="auto">
          <a:xfrm>
            <a:off x="329927" y="841472"/>
            <a:ext cx="8280400"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marL="285750" indent="-285750" algn="l" eaLnBrk="1" hangingPunct="1">
              <a:spcBef>
                <a:spcPct val="20000"/>
              </a:spcBef>
              <a:buFont typeface="Wingdings" panose="05000000000000000000" pitchFamily="2" charset="2"/>
              <a:buChar char="v"/>
            </a:pPr>
            <a:r>
              <a:rPr lang="en-US" altLang="ko-KR" dirty="0">
                <a:latin typeface="Arial" pitchFamily="34" charset="0"/>
              </a:rPr>
              <a:t> ТРИЗ </a:t>
            </a:r>
            <a:r>
              <a:rPr lang="en-US" altLang="ko-KR" sz="1600" dirty="0">
                <a:latin typeface="Arial" pitchFamily="34" charset="0"/>
              </a:rPr>
              <a:t>= </a:t>
            </a:r>
            <a:r>
              <a:rPr lang="en-US" altLang="ko-KR" dirty="0"/>
              <a:t>TRIZ [</a:t>
            </a:r>
            <a:r>
              <a:rPr lang="en-US" altLang="ko-KR" dirty="0" err="1"/>
              <a:t>treez</a:t>
            </a:r>
            <a:r>
              <a:rPr lang="en-US" altLang="ko-KR" dirty="0"/>
              <a:t>]  (</a:t>
            </a:r>
            <a:r>
              <a:rPr lang="ko-KR" altLang="en-US" dirty="0"/>
              <a:t>발명문제 해결 이론</a:t>
            </a:r>
            <a:r>
              <a:rPr lang="en-US" altLang="ko-KR" dirty="0"/>
              <a:t>)</a:t>
            </a:r>
          </a:p>
          <a:p>
            <a:pPr marL="914400" lvl="1" indent="-171450" algn="l" eaLnBrk="1" hangingPunct="1">
              <a:buFont typeface="Wingdings" panose="05000000000000000000" pitchFamily="2" charset="2"/>
              <a:buChar char="ü"/>
            </a:pPr>
            <a:r>
              <a:rPr lang="en-US" altLang="ko-KR" sz="1200" dirty="0">
                <a:latin typeface="Arial" pitchFamily="34" charset="0"/>
              </a:rPr>
              <a:t>    </a:t>
            </a:r>
            <a:r>
              <a:rPr lang="en-US" altLang="ko-KR" sz="1800" u="sng" dirty="0" err="1">
                <a:solidFill>
                  <a:srgbClr val="0000FF"/>
                </a:solidFill>
                <a:latin typeface="Arial" pitchFamily="34" charset="0"/>
              </a:rPr>
              <a:t>Т</a:t>
            </a:r>
            <a:r>
              <a:rPr lang="en-US" altLang="ko-KR" sz="1800" dirty="0" err="1">
                <a:latin typeface="Arial" pitchFamily="34" charset="0"/>
              </a:rPr>
              <a:t>еория</a:t>
            </a:r>
            <a:r>
              <a:rPr lang="en-US" altLang="ko-KR" sz="1800" dirty="0">
                <a:latin typeface="Arial" pitchFamily="34" charset="0"/>
              </a:rPr>
              <a:t>                        (</a:t>
            </a:r>
            <a:r>
              <a:rPr lang="ko-KR" altLang="en-US" sz="1800" dirty="0" err="1">
                <a:latin typeface="Arial" pitchFamily="34" charset="0"/>
              </a:rPr>
              <a:t>째오리아</a:t>
            </a:r>
            <a:r>
              <a:rPr lang="ko-KR" altLang="en-US" sz="1800" dirty="0">
                <a:latin typeface="Arial" pitchFamily="34" charset="0"/>
              </a:rPr>
              <a:t> </a:t>
            </a:r>
            <a:r>
              <a:rPr lang="en-US" altLang="ko-KR" sz="1800" dirty="0">
                <a:latin typeface="Arial" pitchFamily="34" charset="0"/>
              </a:rPr>
              <a:t>- </a:t>
            </a:r>
            <a:r>
              <a:rPr lang="ko-KR" altLang="en-US" sz="1800" dirty="0">
                <a:latin typeface="Arial" pitchFamily="34" charset="0"/>
              </a:rPr>
              <a:t>이론</a:t>
            </a:r>
            <a:r>
              <a:rPr lang="en-US" altLang="ko-KR" sz="1800" dirty="0">
                <a:latin typeface="Arial" pitchFamily="34" charset="0"/>
              </a:rPr>
              <a:t>)</a:t>
            </a:r>
          </a:p>
          <a:p>
            <a:pPr marL="1028700" lvl="1" algn="l" eaLnBrk="1" hangingPunct="1">
              <a:buFont typeface="Wingdings" panose="05000000000000000000" pitchFamily="2" charset="2"/>
              <a:buChar char="ü"/>
            </a:pPr>
            <a:r>
              <a:rPr lang="en-US" altLang="ko-KR" sz="1800" dirty="0">
                <a:latin typeface="Arial" pitchFamily="34" charset="0"/>
              </a:rPr>
              <a:t> </a:t>
            </a:r>
            <a:r>
              <a:rPr lang="en-US" altLang="ko-KR" sz="1800" u="sng" dirty="0" err="1">
                <a:solidFill>
                  <a:srgbClr val="0000FF"/>
                </a:solidFill>
                <a:latin typeface="Arial" pitchFamily="34" charset="0"/>
              </a:rPr>
              <a:t>Р</a:t>
            </a:r>
            <a:r>
              <a:rPr lang="en-US" altLang="ko-KR" sz="1800" dirty="0" err="1">
                <a:latin typeface="Arial" pitchFamily="34" charset="0"/>
              </a:rPr>
              <a:t>ешения</a:t>
            </a:r>
            <a:r>
              <a:rPr lang="en-US" altLang="ko-KR" sz="1800" dirty="0">
                <a:latin typeface="Arial" pitchFamily="34" charset="0"/>
              </a:rPr>
              <a:t>                     (</a:t>
            </a:r>
            <a:r>
              <a:rPr lang="ko-KR" altLang="en-US" sz="1800" dirty="0" err="1">
                <a:latin typeface="Arial" pitchFamily="34" charset="0"/>
              </a:rPr>
              <a:t>레셰니아</a:t>
            </a:r>
            <a:r>
              <a:rPr lang="ko-KR" altLang="en-US" sz="1800" dirty="0">
                <a:latin typeface="Arial" pitchFamily="34" charset="0"/>
              </a:rPr>
              <a:t> </a:t>
            </a:r>
            <a:r>
              <a:rPr lang="en-US" altLang="ko-KR" sz="1800" dirty="0">
                <a:latin typeface="Arial" pitchFamily="34" charset="0"/>
              </a:rPr>
              <a:t>- </a:t>
            </a:r>
            <a:r>
              <a:rPr lang="ko-KR" altLang="en-US" sz="1800" dirty="0">
                <a:latin typeface="Arial" pitchFamily="34" charset="0"/>
              </a:rPr>
              <a:t>해결</a:t>
            </a:r>
            <a:r>
              <a:rPr lang="en-US" altLang="ko-KR" sz="1800" dirty="0">
                <a:latin typeface="Arial" pitchFamily="34" charset="0"/>
              </a:rPr>
              <a:t>)</a:t>
            </a:r>
          </a:p>
          <a:p>
            <a:pPr marL="1028700" lvl="1" algn="l" eaLnBrk="1" hangingPunct="1">
              <a:buFont typeface="Wingdings" panose="05000000000000000000" pitchFamily="2" charset="2"/>
              <a:buChar char="ü"/>
            </a:pPr>
            <a:r>
              <a:rPr lang="en-US" altLang="ko-KR" sz="1800" dirty="0">
                <a:latin typeface="Arial" pitchFamily="34" charset="0"/>
              </a:rPr>
              <a:t> </a:t>
            </a:r>
            <a:r>
              <a:rPr lang="en-US" altLang="ko-KR" sz="1800" u="sng" dirty="0" err="1">
                <a:solidFill>
                  <a:srgbClr val="0000FF"/>
                </a:solidFill>
                <a:latin typeface="Arial" pitchFamily="34" charset="0"/>
              </a:rPr>
              <a:t>И</a:t>
            </a:r>
            <a:r>
              <a:rPr lang="en-US" altLang="ko-KR" sz="1800" dirty="0" err="1">
                <a:latin typeface="Arial" pitchFamily="34" charset="0"/>
              </a:rPr>
              <a:t>зобретательских</a:t>
            </a:r>
            <a:r>
              <a:rPr lang="en-US" altLang="ko-KR" sz="1800" dirty="0">
                <a:latin typeface="Arial" pitchFamily="34" charset="0"/>
              </a:rPr>
              <a:t>   (</a:t>
            </a:r>
            <a:r>
              <a:rPr lang="ko-KR" altLang="en-US" sz="1800" dirty="0" err="1">
                <a:latin typeface="Arial" pitchFamily="34" charset="0"/>
              </a:rPr>
              <a:t>이조브레따쨀스키흐</a:t>
            </a:r>
            <a:r>
              <a:rPr lang="ko-KR" altLang="en-US" sz="1800" dirty="0">
                <a:latin typeface="Arial" pitchFamily="34" charset="0"/>
              </a:rPr>
              <a:t> </a:t>
            </a:r>
            <a:r>
              <a:rPr lang="en-US" altLang="ko-KR" sz="1800" dirty="0">
                <a:latin typeface="Arial" pitchFamily="34" charset="0"/>
              </a:rPr>
              <a:t>- </a:t>
            </a:r>
            <a:r>
              <a:rPr lang="ko-KR" altLang="en-US" sz="1800" dirty="0">
                <a:latin typeface="Arial" pitchFamily="34" charset="0"/>
              </a:rPr>
              <a:t>발명</a:t>
            </a:r>
            <a:r>
              <a:rPr lang="en-US" altLang="ko-KR" sz="1800" dirty="0">
                <a:latin typeface="Arial" pitchFamily="34" charset="0"/>
              </a:rPr>
              <a:t>) </a:t>
            </a:r>
          </a:p>
          <a:p>
            <a:pPr marL="1028700" lvl="1" algn="l" eaLnBrk="1" hangingPunct="1">
              <a:buFont typeface="Wingdings" panose="05000000000000000000" pitchFamily="2" charset="2"/>
              <a:buChar char="ü"/>
            </a:pPr>
            <a:r>
              <a:rPr lang="en-US" altLang="ko-KR" sz="1800" dirty="0">
                <a:solidFill>
                  <a:srgbClr val="0000FF"/>
                </a:solidFill>
                <a:latin typeface="Arial" pitchFamily="34" charset="0"/>
              </a:rPr>
              <a:t> </a:t>
            </a:r>
            <a:r>
              <a:rPr lang="en-US" altLang="ko-KR" sz="1800" u="sng" dirty="0" err="1">
                <a:solidFill>
                  <a:srgbClr val="0000FF"/>
                </a:solidFill>
                <a:latin typeface="Arial" pitchFamily="34" charset="0"/>
              </a:rPr>
              <a:t>З</a:t>
            </a:r>
            <a:r>
              <a:rPr lang="en-US" altLang="ko-KR" sz="1800" dirty="0" err="1">
                <a:latin typeface="Arial" pitchFamily="34" charset="0"/>
              </a:rPr>
              <a:t>адач</a:t>
            </a:r>
            <a:r>
              <a:rPr lang="en-US" altLang="ko-KR" sz="1800" dirty="0">
                <a:latin typeface="Arial" pitchFamily="34" charset="0"/>
              </a:rPr>
              <a:t>                         (</a:t>
            </a:r>
            <a:r>
              <a:rPr lang="ko-KR" altLang="en-US" sz="1800" dirty="0" err="1">
                <a:latin typeface="Arial" pitchFamily="34" charset="0"/>
              </a:rPr>
              <a:t>자다취</a:t>
            </a:r>
            <a:r>
              <a:rPr lang="ko-KR" altLang="en-US" sz="1800" dirty="0">
                <a:latin typeface="Arial" pitchFamily="34" charset="0"/>
              </a:rPr>
              <a:t> </a:t>
            </a:r>
            <a:r>
              <a:rPr lang="en-US" altLang="ko-KR" sz="1800" dirty="0">
                <a:latin typeface="Arial" pitchFamily="34" charset="0"/>
              </a:rPr>
              <a:t>- </a:t>
            </a:r>
            <a:r>
              <a:rPr lang="ko-KR" altLang="en-US" sz="1800" dirty="0">
                <a:latin typeface="Arial" pitchFamily="34" charset="0"/>
              </a:rPr>
              <a:t>문제</a:t>
            </a:r>
            <a:r>
              <a:rPr lang="en-US" altLang="ko-KR" sz="1800" dirty="0">
                <a:latin typeface="Arial" pitchFamily="34" charset="0"/>
              </a:rPr>
              <a:t>)</a:t>
            </a:r>
            <a:endParaRPr lang="en-US" altLang="ko-KR" sz="1600" dirty="0">
              <a:latin typeface="Arial" pitchFamily="34" charset="0"/>
            </a:endParaRPr>
          </a:p>
          <a:p>
            <a:pPr marL="285750" indent="-285750" algn="l" eaLnBrk="1" hangingPunct="1">
              <a:spcBef>
                <a:spcPct val="20000"/>
              </a:spcBef>
              <a:buFont typeface="Wingdings" panose="05000000000000000000" pitchFamily="2" charset="2"/>
              <a:buChar char="v"/>
            </a:pPr>
            <a:r>
              <a:rPr lang="en-US" altLang="ko-KR" dirty="0">
                <a:latin typeface="Arial" pitchFamily="34" charset="0"/>
                <a:ea typeface="가을체" pitchFamily="18" charset="-127"/>
              </a:rPr>
              <a:t>Theory of Inventive Problem </a:t>
            </a:r>
            <a:r>
              <a:rPr lang="en-US" altLang="ko-KR" dirty="0">
                <a:latin typeface="Arial" pitchFamily="34" charset="0"/>
              </a:rPr>
              <a:t>Solving</a:t>
            </a:r>
            <a:r>
              <a:rPr lang="en-US" altLang="ko-KR" dirty="0">
                <a:solidFill>
                  <a:schemeClr val="accent2"/>
                </a:solidFill>
                <a:latin typeface="Arial" pitchFamily="34" charset="0"/>
              </a:rPr>
              <a:t> </a:t>
            </a:r>
          </a:p>
        </p:txBody>
      </p:sp>
      <p:graphicFrame>
        <p:nvGraphicFramePr>
          <p:cNvPr id="1026" name="Object 21">
            <a:hlinkClick r:id="" action="ppaction://ole?verb=0"/>
          </p:cNvPr>
          <p:cNvGraphicFramePr>
            <a:graphicFrameLocks noChangeAspect="1"/>
          </p:cNvGraphicFramePr>
          <p:nvPr/>
        </p:nvGraphicFramePr>
        <p:xfrm>
          <a:off x="6781800" y="1885950"/>
          <a:ext cx="1143000" cy="857250"/>
        </p:xfrm>
        <a:graphic>
          <a:graphicData uri="http://schemas.openxmlformats.org/presentationml/2006/ole">
            <mc:AlternateContent xmlns:mc="http://schemas.openxmlformats.org/markup-compatibility/2006">
              <mc:Choice xmlns:v="urn:schemas-microsoft-com:vml" Requires="v">
                <p:oleObj spid="_x0000_s74785" name="녹음기 문서" showAsIcon="1" r:id="rId3" imgW="914400" imgH="685800" progId="SoundRec">
                  <p:embed/>
                </p:oleObj>
              </mc:Choice>
              <mc:Fallback>
                <p:oleObj name="녹음기 문서" showAsIcon="1" r:id="rId3" imgW="914400" imgH="685800" progId="SoundRec">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1885950"/>
                        <a:ext cx="1143000" cy="857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 name="Picture 3" descr="C:\Users\Administrator\Desktop\그림 도표 이미지(교수용 PPT)\3\이미지 3.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687" y="3565375"/>
            <a:ext cx="7920880" cy="29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540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0" y="0"/>
            <a:ext cx="8420100" cy="609600"/>
          </a:xfrm>
        </p:spPr>
        <p:txBody>
          <a:bodyPr/>
          <a:lstStyle/>
          <a:p>
            <a:pPr eaLnBrk="1" hangingPunct="1"/>
            <a:r>
              <a:rPr lang="en-US" altLang="ko-KR"/>
              <a:t>5. Consolidation</a:t>
            </a:r>
          </a:p>
        </p:txBody>
      </p:sp>
      <p:pic>
        <p:nvPicPr>
          <p:cNvPr id="2" name="그림 1">
            <a:extLst>
              <a:ext uri="{FF2B5EF4-FFF2-40B4-BE49-F238E27FC236}">
                <a16:creationId xmlns:a16="http://schemas.microsoft.com/office/drawing/2014/main" id="{C65BFCE3-5255-4AC8-A076-34EF77E114A6}"/>
              </a:ext>
            </a:extLst>
          </p:cNvPr>
          <p:cNvPicPr>
            <a:picLocks noChangeAspect="1"/>
          </p:cNvPicPr>
          <p:nvPr/>
        </p:nvPicPr>
        <p:blipFill>
          <a:blip r:embed="rId2"/>
          <a:stretch>
            <a:fillRect/>
          </a:stretch>
        </p:blipFill>
        <p:spPr>
          <a:xfrm>
            <a:off x="523875" y="1052736"/>
            <a:ext cx="8954195" cy="4968552"/>
          </a:xfrm>
          <a:prstGeom prst="rect">
            <a:avLst/>
          </a:prstGeom>
        </p:spPr>
      </p:pic>
      <p:sp>
        <p:nvSpPr>
          <p:cNvPr id="4" name="타원 3"/>
          <p:cNvSpPr/>
          <p:nvPr/>
        </p:nvSpPr>
        <p:spPr bwMode="auto">
          <a:xfrm>
            <a:off x="0" y="0"/>
            <a:ext cx="416496" cy="609600"/>
          </a:xfrm>
          <a:prstGeom prst="ellipse">
            <a:avLst/>
          </a:prstGeom>
          <a:solidFill>
            <a:srgbClr val="FF0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ChangeArrowheads="1"/>
          </p:cNvSpPr>
          <p:nvPr>
            <p:ph type="title"/>
          </p:nvPr>
        </p:nvSpPr>
        <p:spPr>
          <a:xfrm>
            <a:off x="0" y="0"/>
            <a:ext cx="8420100" cy="609600"/>
          </a:xfrm>
        </p:spPr>
        <p:txBody>
          <a:bodyPr/>
          <a:lstStyle/>
          <a:p>
            <a:pPr eaLnBrk="1" hangingPunct="1"/>
            <a:r>
              <a:rPr lang="en-US" altLang="ko-KR"/>
              <a:t>6. Universality</a:t>
            </a:r>
          </a:p>
        </p:txBody>
      </p:sp>
      <p:pic>
        <p:nvPicPr>
          <p:cNvPr id="2" name="그림 1">
            <a:extLst>
              <a:ext uri="{FF2B5EF4-FFF2-40B4-BE49-F238E27FC236}">
                <a16:creationId xmlns:a16="http://schemas.microsoft.com/office/drawing/2014/main" id="{B4784F2E-0567-4665-9CF0-71D41B497DB2}"/>
              </a:ext>
            </a:extLst>
          </p:cNvPr>
          <p:cNvPicPr>
            <a:picLocks noChangeAspect="1"/>
          </p:cNvPicPr>
          <p:nvPr/>
        </p:nvPicPr>
        <p:blipFill>
          <a:blip r:embed="rId2"/>
          <a:stretch>
            <a:fillRect/>
          </a:stretch>
        </p:blipFill>
        <p:spPr>
          <a:xfrm>
            <a:off x="488504" y="1124744"/>
            <a:ext cx="9193742" cy="489654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a:spLocks noGrp="1" noChangeArrowheads="1"/>
          </p:cNvSpPr>
          <p:nvPr>
            <p:ph type="title"/>
          </p:nvPr>
        </p:nvSpPr>
        <p:spPr>
          <a:xfrm>
            <a:off x="0" y="0"/>
            <a:ext cx="8420100" cy="609600"/>
          </a:xfrm>
        </p:spPr>
        <p:txBody>
          <a:bodyPr/>
          <a:lstStyle/>
          <a:p>
            <a:pPr eaLnBrk="1" hangingPunct="1"/>
            <a:r>
              <a:rPr lang="en-US" altLang="ko-KR"/>
              <a:t>7. Nesting</a:t>
            </a:r>
          </a:p>
        </p:txBody>
      </p:sp>
      <p:pic>
        <p:nvPicPr>
          <p:cNvPr id="2" name="그림 1">
            <a:extLst>
              <a:ext uri="{FF2B5EF4-FFF2-40B4-BE49-F238E27FC236}">
                <a16:creationId xmlns:a16="http://schemas.microsoft.com/office/drawing/2014/main" id="{6F22618C-7297-49DE-8FCA-5B7D3EABAD21}"/>
              </a:ext>
            </a:extLst>
          </p:cNvPr>
          <p:cNvPicPr>
            <a:picLocks noChangeAspect="1"/>
          </p:cNvPicPr>
          <p:nvPr/>
        </p:nvPicPr>
        <p:blipFill>
          <a:blip r:embed="rId2"/>
          <a:stretch>
            <a:fillRect/>
          </a:stretch>
        </p:blipFill>
        <p:spPr>
          <a:xfrm>
            <a:off x="372876" y="1124744"/>
            <a:ext cx="9160248" cy="5040560"/>
          </a:xfrm>
          <a:prstGeom prst="rect">
            <a:avLst/>
          </a:prstGeom>
        </p:spPr>
      </p:pic>
      <p:sp>
        <p:nvSpPr>
          <p:cNvPr id="4" name="타원 3"/>
          <p:cNvSpPr/>
          <p:nvPr/>
        </p:nvSpPr>
        <p:spPr bwMode="auto">
          <a:xfrm>
            <a:off x="0" y="0"/>
            <a:ext cx="416496" cy="609600"/>
          </a:xfrm>
          <a:prstGeom prst="ellipse">
            <a:avLst/>
          </a:prstGeom>
          <a:solidFill>
            <a:srgbClr val="FF0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p:cNvSpPr>
            <a:spLocks noGrp="1" noChangeArrowheads="1"/>
          </p:cNvSpPr>
          <p:nvPr>
            <p:ph type="title"/>
          </p:nvPr>
        </p:nvSpPr>
        <p:spPr>
          <a:xfrm>
            <a:off x="0" y="0"/>
            <a:ext cx="8420100" cy="609600"/>
          </a:xfrm>
        </p:spPr>
        <p:txBody>
          <a:bodyPr/>
          <a:lstStyle/>
          <a:p>
            <a:pPr eaLnBrk="1" hangingPunct="1"/>
            <a:r>
              <a:rPr lang="en-US" altLang="ko-KR"/>
              <a:t>8. Counterweight</a:t>
            </a:r>
          </a:p>
        </p:txBody>
      </p:sp>
      <p:pic>
        <p:nvPicPr>
          <p:cNvPr id="2" name="그림 1">
            <a:extLst>
              <a:ext uri="{FF2B5EF4-FFF2-40B4-BE49-F238E27FC236}">
                <a16:creationId xmlns:a16="http://schemas.microsoft.com/office/drawing/2014/main" id="{F36BB6BC-6FC7-418E-A493-FC3D311CC7B1}"/>
              </a:ext>
            </a:extLst>
          </p:cNvPr>
          <p:cNvPicPr>
            <a:picLocks noChangeAspect="1"/>
          </p:cNvPicPr>
          <p:nvPr/>
        </p:nvPicPr>
        <p:blipFill>
          <a:blip r:embed="rId2"/>
          <a:stretch>
            <a:fillRect/>
          </a:stretch>
        </p:blipFill>
        <p:spPr>
          <a:xfrm>
            <a:off x="488504" y="1124744"/>
            <a:ext cx="9272339" cy="511256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0" y="0"/>
            <a:ext cx="8420100" cy="609600"/>
          </a:xfrm>
        </p:spPr>
        <p:txBody>
          <a:bodyPr/>
          <a:lstStyle/>
          <a:p>
            <a:pPr eaLnBrk="1" hangingPunct="1"/>
            <a:r>
              <a:rPr lang="en-US" altLang="ko-KR"/>
              <a:t>9. Prior Counteraction</a:t>
            </a:r>
          </a:p>
        </p:txBody>
      </p:sp>
      <p:pic>
        <p:nvPicPr>
          <p:cNvPr id="2" name="그림 1">
            <a:extLst>
              <a:ext uri="{FF2B5EF4-FFF2-40B4-BE49-F238E27FC236}">
                <a16:creationId xmlns:a16="http://schemas.microsoft.com/office/drawing/2014/main" id="{121462DF-92FD-4FFF-8BF7-18DB42353321}"/>
              </a:ext>
            </a:extLst>
          </p:cNvPr>
          <p:cNvPicPr>
            <a:picLocks noChangeAspect="1"/>
          </p:cNvPicPr>
          <p:nvPr/>
        </p:nvPicPr>
        <p:blipFill>
          <a:blip r:embed="rId2"/>
          <a:stretch>
            <a:fillRect/>
          </a:stretch>
        </p:blipFill>
        <p:spPr>
          <a:xfrm>
            <a:off x="488503" y="836712"/>
            <a:ext cx="9211551" cy="5184576"/>
          </a:xfrm>
          <a:prstGeom prst="rect">
            <a:avLst/>
          </a:prstGeom>
        </p:spPr>
      </p:pic>
      <p:sp>
        <p:nvSpPr>
          <p:cNvPr id="4" name="타원 3"/>
          <p:cNvSpPr/>
          <p:nvPr/>
        </p:nvSpPr>
        <p:spPr bwMode="auto">
          <a:xfrm>
            <a:off x="0" y="0"/>
            <a:ext cx="416496" cy="609600"/>
          </a:xfrm>
          <a:prstGeom prst="ellipse">
            <a:avLst/>
          </a:prstGeom>
          <a:solidFill>
            <a:srgbClr val="FF0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0" y="0"/>
            <a:ext cx="8420100" cy="609600"/>
          </a:xfrm>
        </p:spPr>
        <p:txBody>
          <a:bodyPr/>
          <a:lstStyle/>
          <a:p>
            <a:pPr eaLnBrk="1" hangingPunct="1"/>
            <a:r>
              <a:rPr lang="en-US" altLang="ko-KR"/>
              <a:t>10. Prior Action</a:t>
            </a:r>
          </a:p>
        </p:txBody>
      </p:sp>
      <p:pic>
        <p:nvPicPr>
          <p:cNvPr id="2" name="그림 1">
            <a:extLst>
              <a:ext uri="{FF2B5EF4-FFF2-40B4-BE49-F238E27FC236}">
                <a16:creationId xmlns:a16="http://schemas.microsoft.com/office/drawing/2014/main" id="{AA55B558-69F4-4E18-8CB1-8F0588F2369E}"/>
              </a:ext>
            </a:extLst>
          </p:cNvPr>
          <p:cNvPicPr>
            <a:picLocks noChangeAspect="1"/>
          </p:cNvPicPr>
          <p:nvPr/>
        </p:nvPicPr>
        <p:blipFill>
          <a:blip r:embed="rId2"/>
          <a:stretch>
            <a:fillRect/>
          </a:stretch>
        </p:blipFill>
        <p:spPr>
          <a:xfrm>
            <a:off x="200472" y="980728"/>
            <a:ext cx="9657780" cy="518457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0" y="0"/>
            <a:ext cx="8420100" cy="609600"/>
          </a:xfrm>
        </p:spPr>
        <p:txBody>
          <a:bodyPr/>
          <a:lstStyle/>
          <a:p>
            <a:pPr eaLnBrk="1" hangingPunct="1"/>
            <a:r>
              <a:rPr lang="en-US" altLang="ko-KR"/>
              <a:t>11. Cushion in Advance</a:t>
            </a:r>
          </a:p>
        </p:txBody>
      </p:sp>
      <p:pic>
        <p:nvPicPr>
          <p:cNvPr id="2" name="그림 1">
            <a:extLst>
              <a:ext uri="{FF2B5EF4-FFF2-40B4-BE49-F238E27FC236}">
                <a16:creationId xmlns:a16="http://schemas.microsoft.com/office/drawing/2014/main" id="{7151127B-7916-46EA-8803-AB244FD18C36}"/>
              </a:ext>
            </a:extLst>
          </p:cNvPr>
          <p:cNvPicPr>
            <a:picLocks noChangeAspect="1"/>
          </p:cNvPicPr>
          <p:nvPr/>
        </p:nvPicPr>
        <p:blipFill>
          <a:blip r:embed="rId2"/>
          <a:stretch>
            <a:fillRect/>
          </a:stretch>
        </p:blipFill>
        <p:spPr>
          <a:xfrm>
            <a:off x="366685" y="908720"/>
            <a:ext cx="9485417" cy="5040560"/>
          </a:xfrm>
          <a:prstGeom prst="rect">
            <a:avLst/>
          </a:prstGeom>
        </p:spPr>
      </p:pic>
      <p:sp>
        <p:nvSpPr>
          <p:cNvPr id="4" name="타원 3"/>
          <p:cNvSpPr/>
          <p:nvPr/>
        </p:nvSpPr>
        <p:spPr bwMode="auto">
          <a:xfrm>
            <a:off x="0" y="0"/>
            <a:ext cx="560512" cy="609600"/>
          </a:xfrm>
          <a:prstGeom prst="ellipse">
            <a:avLst/>
          </a:prstGeom>
          <a:solidFill>
            <a:srgbClr val="FF0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0" y="0"/>
            <a:ext cx="8420100" cy="609600"/>
          </a:xfrm>
        </p:spPr>
        <p:txBody>
          <a:bodyPr/>
          <a:lstStyle/>
          <a:p>
            <a:pPr eaLnBrk="1" hangingPunct="1"/>
            <a:r>
              <a:rPr lang="en-US" altLang="ko-KR"/>
              <a:t>12. Equipotentiality</a:t>
            </a:r>
          </a:p>
        </p:txBody>
      </p:sp>
      <p:pic>
        <p:nvPicPr>
          <p:cNvPr id="2" name="그림 1">
            <a:extLst>
              <a:ext uri="{FF2B5EF4-FFF2-40B4-BE49-F238E27FC236}">
                <a16:creationId xmlns:a16="http://schemas.microsoft.com/office/drawing/2014/main" id="{3B948F13-CB32-41B8-9DDB-D26522F8AED9}"/>
              </a:ext>
            </a:extLst>
          </p:cNvPr>
          <p:cNvPicPr>
            <a:picLocks noChangeAspect="1"/>
          </p:cNvPicPr>
          <p:nvPr/>
        </p:nvPicPr>
        <p:blipFill>
          <a:blip r:embed="rId2"/>
          <a:stretch>
            <a:fillRect/>
          </a:stretch>
        </p:blipFill>
        <p:spPr>
          <a:xfrm>
            <a:off x="344488" y="908720"/>
            <a:ext cx="9289032" cy="548185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0" y="0"/>
            <a:ext cx="8420100" cy="609600"/>
          </a:xfrm>
        </p:spPr>
        <p:txBody>
          <a:bodyPr/>
          <a:lstStyle/>
          <a:p>
            <a:pPr eaLnBrk="1" hangingPunct="1"/>
            <a:r>
              <a:rPr lang="en-US" altLang="ko-KR"/>
              <a:t>13. Do It in Reverse</a:t>
            </a:r>
          </a:p>
        </p:txBody>
      </p:sp>
      <p:pic>
        <p:nvPicPr>
          <p:cNvPr id="2" name="그림 1">
            <a:extLst>
              <a:ext uri="{FF2B5EF4-FFF2-40B4-BE49-F238E27FC236}">
                <a16:creationId xmlns:a16="http://schemas.microsoft.com/office/drawing/2014/main" id="{16F2567A-A5DB-42CE-97A6-76205C0B1BA1}"/>
              </a:ext>
            </a:extLst>
          </p:cNvPr>
          <p:cNvPicPr>
            <a:picLocks noChangeAspect="1"/>
          </p:cNvPicPr>
          <p:nvPr/>
        </p:nvPicPr>
        <p:blipFill>
          <a:blip r:embed="rId2"/>
          <a:stretch>
            <a:fillRect/>
          </a:stretch>
        </p:blipFill>
        <p:spPr>
          <a:xfrm>
            <a:off x="272480" y="908720"/>
            <a:ext cx="9496368" cy="504056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0" y="0"/>
            <a:ext cx="8420100" cy="609600"/>
          </a:xfrm>
        </p:spPr>
        <p:txBody>
          <a:bodyPr/>
          <a:lstStyle/>
          <a:p>
            <a:pPr eaLnBrk="1" hangingPunct="1"/>
            <a:r>
              <a:rPr lang="en-US" altLang="ko-KR"/>
              <a:t>14. Spheroidality</a:t>
            </a:r>
          </a:p>
        </p:txBody>
      </p:sp>
      <p:pic>
        <p:nvPicPr>
          <p:cNvPr id="2" name="그림 1">
            <a:extLst>
              <a:ext uri="{FF2B5EF4-FFF2-40B4-BE49-F238E27FC236}">
                <a16:creationId xmlns:a16="http://schemas.microsoft.com/office/drawing/2014/main" id="{FD66F2C5-95D4-433C-9377-DA7529283214}"/>
              </a:ext>
            </a:extLst>
          </p:cNvPr>
          <p:cNvPicPr>
            <a:picLocks noChangeAspect="1"/>
          </p:cNvPicPr>
          <p:nvPr/>
        </p:nvPicPr>
        <p:blipFill>
          <a:blip r:embed="rId2"/>
          <a:stretch>
            <a:fillRect/>
          </a:stretch>
        </p:blipFill>
        <p:spPr>
          <a:xfrm>
            <a:off x="200471" y="836712"/>
            <a:ext cx="9625069" cy="5400600"/>
          </a:xfrm>
          <a:prstGeom prst="rect">
            <a:avLst/>
          </a:prstGeom>
        </p:spPr>
      </p:pic>
      <p:sp>
        <p:nvSpPr>
          <p:cNvPr id="4" name="타원 3"/>
          <p:cNvSpPr/>
          <p:nvPr/>
        </p:nvSpPr>
        <p:spPr bwMode="auto">
          <a:xfrm>
            <a:off x="0" y="0"/>
            <a:ext cx="560512" cy="609600"/>
          </a:xfrm>
          <a:prstGeom prst="ellipse">
            <a:avLst/>
          </a:prstGeom>
          <a:solidFill>
            <a:srgbClr val="FF0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7"/>
          <p:cNvSpPr>
            <a:spLocks noChangeArrowheads="1"/>
          </p:cNvSpPr>
          <p:nvPr/>
        </p:nvSpPr>
        <p:spPr bwMode="auto">
          <a:xfrm>
            <a:off x="67552" y="116632"/>
            <a:ext cx="36613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algn="ctr" eaLnBrk="1" hangingPunct="1"/>
            <a:r>
              <a:rPr lang="en-US" altLang="ko-KR" sz="2800" dirty="0">
                <a:solidFill>
                  <a:srgbClr val="0000FF"/>
                </a:solidFill>
              </a:rPr>
              <a:t>TRIZ</a:t>
            </a:r>
            <a:r>
              <a:rPr lang="ko-KR" altLang="en-US" sz="2800" dirty="0">
                <a:solidFill>
                  <a:srgbClr val="0000FF"/>
                </a:solidFill>
              </a:rPr>
              <a:t>의 탄생 </a:t>
            </a:r>
            <a:r>
              <a:rPr lang="en-US" altLang="ko-KR" sz="2800" dirty="0">
                <a:solidFill>
                  <a:srgbClr val="0000FF"/>
                </a:solidFill>
              </a:rPr>
              <a:t>: </a:t>
            </a:r>
            <a:r>
              <a:rPr lang="ko-KR" altLang="en-US" sz="2800" dirty="0">
                <a:solidFill>
                  <a:srgbClr val="0000FF"/>
                </a:solidFill>
              </a:rPr>
              <a:t>모순</a:t>
            </a:r>
            <a:endParaRPr lang="en-US" altLang="ko-KR" sz="2800" dirty="0">
              <a:solidFill>
                <a:srgbClr val="0000FF"/>
              </a:solidFill>
            </a:endParaRPr>
          </a:p>
        </p:txBody>
      </p:sp>
      <p:sp>
        <p:nvSpPr>
          <p:cNvPr id="1030" name="Text Box 20"/>
          <p:cNvSpPr txBox="1">
            <a:spLocks noChangeArrowheads="1"/>
          </p:cNvSpPr>
          <p:nvPr/>
        </p:nvSpPr>
        <p:spPr bwMode="auto">
          <a:xfrm>
            <a:off x="329927" y="841472"/>
            <a:ext cx="8280400"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marL="285750" indent="-285750" algn="l" eaLnBrk="1" hangingPunct="1">
              <a:buFont typeface="Wingdings" panose="05000000000000000000" pitchFamily="2" charset="2"/>
              <a:buChar char="v"/>
            </a:pPr>
            <a:r>
              <a:rPr lang="en-US" altLang="ko-KR" dirty="0">
                <a:latin typeface="Arial" pitchFamily="34" charset="0"/>
              </a:rPr>
              <a:t> </a:t>
            </a:r>
            <a:r>
              <a:rPr lang="ko-KR" altLang="en-US" dirty="0">
                <a:latin typeface="Arial" pitchFamily="34" charset="0"/>
              </a:rPr>
              <a:t>창의적이라고 인정될 수 있는 특허들의 공통점</a:t>
            </a:r>
            <a:r>
              <a:rPr lang="en-US" altLang="ko-KR" dirty="0">
                <a:latin typeface="Arial" pitchFamily="34" charset="0"/>
              </a:rPr>
              <a:t>?</a:t>
            </a:r>
          </a:p>
          <a:p>
            <a:pPr lvl="1" indent="0" algn="l" eaLnBrk="1" hangingPunct="1"/>
            <a:r>
              <a:rPr lang="en-US" altLang="ko-KR" dirty="0">
                <a:sym typeface="Wingdings" pitchFamily="2" charset="2"/>
              </a:rPr>
              <a:t> </a:t>
            </a:r>
            <a:r>
              <a:rPr lang="ko-KR" altLang="en-US" dirty="0">
                <a:latin typeface="Arial" pitchFamily="34" charset="0"/>
              </a:rPr>
              <a:t>모순을 극복한다는 점</a:t>
            </a:r>
            <a:endParaRPr lang="en-US" altLang="ko-KR" dirty="0">
              <a:solidFill>
                <a:schemeClr val="accent2"/>
              </a:solidFill>
              <a:latin typeface="Arial" pitchFamily="34" charset="0"/>
            </a:endParaRPr>
          </a:p>
        </p:txBody>
      </p:sp>
      <p:pic>
        <p:nvPicPr>
          <p:cNvPr id="7" name="Picture 4" descr="C:\Users\Administrator\Desktop\그림 도표 이미지(교수용 PPT)\3\그림 3.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560" y="2348880"/>
            <a:ext cx="7128792" cy="3514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709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Rectangle 9"/>
          <p:cNvSpPr>
            <a:spLocks noGrp="1" noChangeArrowheads="1"/>
          </p:cNvSpPr>
          <p:nvPr>
            <p:ph type="title"/>
          </p:nvPr>
        </p:nvSpPr>
        <p:spPr>
          <a:noFill/>
        </p:spPr>
        <p:txBody>
          <a:bodyPr/>
          <a:lstStyle/>
          <a:p>
            <a:pPr eaLnBrk="1" hangingPunct="1"/>
            <a:r>
              <a:rPr lang="en-US" altLang="ko-KR"/>
              <a:t>15. Dynamicity</a:t>
            </a:r>
          </a:p>
        </p:txBody>
      </p:sp>
      <p:pic>
        <p:nvPicPr>
          <p:cNvPr id="2" name="그림 1">
            <a:extLst>
              <a:ext uri="{FF2B5EF4-FFF2-40B4-BE49-F238E27FC236}">
                <a16:creationId xmlns:a16="http://schemas.microsoft.com/office/drawing/2014/main" id="{CD32AB54-21CA-48D9-B38D-50F59629CA39}"/>
              </a:ext>
            </a:extLst>
          </p:cNvPr>
          <p:cNvPicPr>
            <a:picLocks noChangeAspect="1"/>
          </p:cNvPicPr>
          <p:nvPr/>
        </p:nvPicPr>
        <p:blipFill>
          <a:blip r:embed="rId2"/>
          <a:stretch>
            <a:fillRect/>
          </a:stretch>
        </p:blipFill>
        <p:spPr>
          <a:xfrm>
            <a:off x="128464" y="908720"/>
            <a:ext cx="9539709" cy="5328592"/>
          </a:xfrm>
          <a:prstGeom prst="rect">
            <a:avLst/>
          </a:prstGeom>
        </p:spPr>
      </p:pic>
      <p:sp>
        <p:nvSpPr>
          <p:cNvPr id="4" name="타원 3"/>
          <p:cNvSpPr/>
          <p:nvPr/>
        </p:nvSpPr>
        <p:spPr bwMode="auto">
          <a:xfrm>
            <a:off x="0" y="0"/>
            <a:ext cx="560512" cy="609600"/>
          </a:xfrm>
          <a:prstGeom prst="ellipse">
            <a:avLst/>
          </a:prstGeom>
          <a:solidFill>
            <a:srgbClr val="FF0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0" y="0"/>
            <a:ext cx="8420100" cy="609600"/>
          </a:xfrm>
        </p:spPr>
        <p:txBody>
          <a:bodyPr/>
          <a:lstStyle/>
          <a:p>
            <a:pPr eaLnBrk="1" hangingPunct="1"/>
            <a:r>
              <a:rPr lang="en-US" altLang="ko-KR"/>
              <a:t>16. Partial or Excessive Action</a:t>
            </a:r>
          </a:p>
        </p:txBody>
      </p:sp>
      <p:pic>
        <p:nvPicPr>
          <p:cNvPr id="2" name="그림 1">
            <a:extLst>
              <a:ext uri="{FF2B5EF4-FFF2-40B4-BE49-F238E27FC236}">
                <a16:creationId xmlns:a16="http://schemas.microsoft.com/office/drawing/2014/main" id="{30D3A473-20C6-4B5D-8394-F179871916EF}"/>
              </a:ext>
            </a:extLst>
          </p:cNvPr>
          <p:cNvPicPr>
            <a:picLocks noChangeAspect="1"/>
          </p:cNvPicPr>
          <p:nvPr/>
        </p:nvPicPr>
        <p:blipFill>
          <a:blip r:embed="rId2"/>
          <a:stretch>
            <a:fillRect/>
          </a:stretch>
        </p:blipFill>
        <p:spPr>
          <a:xfrm>
            <a:off x="158467" y="980728"/>
            <a:ext cx="9589065" cy="511256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Rectangle 9"/>
          <p:cNvSpPr>
            <a:spLocks noGrp="1" noChangeArrowheads="1"/>
          </p:cNvSpPr>
          <p:nvPr>
            <p:ph type="title"/>
          </p:nvPr>
        </p:nvSpPr>
        <p:spPr>
          <a:noFill/>
        </p:spPr>
        <p:txBody>
          <a:bodyPr/>
          <a:lstStyle/>
          <a:p>
            <a:pPr eaLnBrk="1" hangingPunct="1"/>
            <a:r>
              <a:rPr lang="en-US" altLang="ko-KR"/>
              <a:t>17. Transition Into a New Dim.</a:t>
            </a:r>
          </a:p>
        </p:txBody>
      </p:sp>
      <p:pic>
        <p:nvPicPr>
          <p:cNvPr id="2" name="그림 1">
            <a:extLst>
              <a:ext uri="{FF2B5EF4-FFF2-40B4-BE49-F238E27FC236}">
                <a16:creationId xmlns:a16="http://schemas.microsoft.com/office/drawing/2014/main" id="{65830FA6-5617-4FEB-8659-5BF7380383DC}"/>
              </a:ext>
            </a:extLst>
          </p:cNvPr>
          <p:cNvPicPr>
            <a:picLocks noChangeAspect="1"/>
          </p:cNvPicPr>
          <p:nvPr/>
        </p:nvPicPr>
        <p:blipFill>
          <a:blip r:embed="rId2"/>
          <a:stretch>
            <a:fillRect/>
          </a:stretch>
        </p:blipFill>
        <p:spPr>
          <a:xfrm>
            <a:off x="344488" y="836712"/>
            <a:ext cx="9458823" cy="511256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0" y="0"/>
            <a:ext cx="8420100" cy="609600"/>
          </a:xfrm>
        </p:spPr>
        <p:txBody>
          <a:bodyPr/>
          <a:lstStyle/>
          <a:p>
            <a:pPr eaLnBrk="1" hangingPunct="1"/>
            <a:r>
              <a:rPr lang="en-US" altLang="ko-KR"/>
              <a:t>18. Mechanical Vibration</a:t>
            </a:r>
          </a:p>
        </p:txBody>
      </p:sp>
      <p:pic>
        <p:nvPicPr>
          <p:cNvPr id="2" name="그림 1">
            <a:extLst>
              <a:ext uri="{FF2B5EF4-FFF2-40B4-BE49-F238E27FC236}">
                <a16:creationId xmlns:a16="http://schemas.microsoft.com/office/drawing/2014/main" id="{1F366EEF-0B99-4936-95A8-701BA88C1426}"/>
              </a:ext>
            </a:extLst>
          </p:cNvPr>
          <p:cNvPicPr>
            <a:picLocks noChangeAspect="1"/>
          </p:cNvPicPr>
          <p:nvPr/>
        </p:nvPicPr>
        <p:blipFill>
          <a:blip r:embed="rId2"/>
          <a:stretch>
            <a:fillRect/>
          </a:stretch>
        </p:blipFill>
        <p:spPr>
          <a:xfrm>
            <a:off x="272479" y="764704"/>
            <a:ext cx="9459187" cy="5328592"/>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0" y="0"/>
            <a:ext cx="8420100" cy="609600"/>
          </a:xfrm>
        </p:spPr>
        <p:txBody>
          <a:bodyPr/>
          <a:lstStyle/>
          <a:p>
            <a:pPr eaLnBrk="1" hangingPunct="1"/>
            <a:r>
              <a:rPr lang="en-US" altLang="ko-KR"/>
              <a:t>19. Periodic Action</a:t>
            </a:r>
          </a:p>
        </p:txBody>
      </p:sp>
      <p:pic>
        <p:nvPicPr>
          <p:cNvPr id="2" name="그림 1">
            <a:extLst>
              <a:ext uri="{FF2B5EF4-FFF2-40B4-BE49-F238E27FC236}">
                <a16:creationId xmlns:a16="http://schemas.microsoft.com/office/drawing/2014/main" id="{0D81EF9C-7849-4F26-BF20-FF04F7580A31}"/>
              </a:ext>
            </a:extLst>
          </p:cNvPr>
          <p:cNvPicPr>
            <a:picLocks noChangeAspect="1"/>
          </p:cNvPicPr>
          <p:nvPr/>
        </p:nvPicPr>
        <p:blipFill>
          <a:blip r:embed="rId2"/>
          <a:stretch>
            <a:fillRect/>
          </a:stretch>
        </p:blipFill>
        <p:spPr>
          <a:xfrm>
            <a:off x="200471" y="908720"/>
            <a:ext cx="9668207" cy="54006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0" y="0"/>
            <a:ext cx="8420100" cy="609600"/>
          </a:xfrm>
        </p:spPr>
        <p:txBody>
          <a:bodyPr/>
          <a:lstStyle/>
          <a:p>
            <a:pPr eaLnBrk="1" hangingPunct="1"/>
            <a:r>
              <a:rPr lang="en-US" altLang="ko-KR"/>
              <a:t>20. Continuity of Useful Action</a:t>
            </a:r>
          </a:p>
        </p:txBody>
      </p:sp>
      <p:pic>
        <p:nvPicPr>
          <p:cNvPr id="2" name="그림 1">
            <a:extLst>
              <a:ext uri="{FF2B5EF4-FFF2-40B4-BE49-F238E27FC236}">
                <a16:creationId xmlns:a16="http://schemas.microsoft.com/office/drawing/2014/main" id="{CC104FF9-6694-4580-9270-6ED41E800DF7}"/>
              </a:ext>
            </a:extLst>
          </p:cNvPr>
          <p:cNvPicPr>
            <a:picLocks noChangeAspect="1"/>
          </p:cNvPicPr>
          <p:nvPr/>
        </p:nvPicPr>
        <p:blipFill>
          <a:blip r:embed="rId2"/>
          <a:stretch>
            <a:fillRect/>
          </a:stretch>
        </p:blipFill>
        <p:spPr>
          <a:xfrm>
            <a:off x="115765" y="980728"/>
            <a:ext cx="9790235" cy="525658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0" y="0"/>
            <a:ext cx="8420100" cy="609600"/>
          </a:xfrm>
        </p:spPr>
        <p:txBody>
          <a:bodyPr/>
          <a:lstStyle/>
          <a:p>
            <a:pPr eaLnBrk="1" hangingPunct="1"/>
            <a:r>
              <a:rPr lang="en-US" altLang="ko-KR"/>
              <a:t>21. Rushing Through</a:t>
            </a:r>
          </a:p>
        </p:txBody>
      </p:sp>
      <p:pic>
        <p:nvPicPr>
          <p:cNvPr id="2" name="그림 1">
            <a:extLst>
              <a:ext uri="{FF2B5EF4-FFF2-40B4-BE49-F238E27FC236}">
                <a16:creationId xmlns:a16="http://schemas.microsoft.com/office/drawing/2014/main" id="{6FED1BF5-4345-4113-8BFE-3A62A694D38C}"/>
              </a:ext>
            </a:extLst>
          </p:cNvPr>
          <p:cNvPicPr>
            <a:picLocks noChangeAspect="1"/>
          </p:cNvPicPr>
          <p:nvPr/>
        </p:nvPicPr>
        <p:blipFill>
          <a:blip r:embed="rId2"/>
          <a:stretch>
            <a:fillRect/>
          </a:stretch>
        </p:blipFill>
        <p:spPr>
          <a:xfrm>
            <a:off x="200472" y="836712"/>
            <a:ext cx="9751288" cy="511256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0" y="0"/>
            <a:ext cx="8420100" cy="609600"/>
          </a:xfrm>
        </p:spPr>
        <p:txBody>
          <a:bodyPr/>
          <a:lstStyle/>
          <a:p>
            <a:pPr eaLnBrk="1" hangingPunct="1"/>
            <a:r>
              <a:rPr lang="en-US" altLang="ko-KR"/>
              <a:t>22. Convert Harm into Benefit</a:t>
            </a:r>
          </a:p>
        </p:txBody>
      </p:sp>
      <p:pic>
        <p:nvPicPr>
          <p:cNvPr id="2" name="그림 1">
            <a:extLst>
              <a:ext uri="{FF2B5EF4-FFF2-40B4-BE49-F238E27FC236}">
                <a16:creationId xmlns:a16="http://schemas.microsoft.com/office/drawing/2014/main" id="{6C05F295-3264-488D-B6A7-AE129073F52F}"/>
              </a:ext>
            </a:extLst>
          </p:cNvPr>
          <p:cNvPicPr>
            <a:picLocks noChangeAspect="1"/>
          </p:cNvPicPr>
          <p:nvPr/>
        </p:nvPicPr>
        <p:blipFill>
          <a:blip r:embed="rId2"/>
          <a:stretch>
            <a:fillRect/>
          </a:stretch>
        </p:blipFill>
        <p:spPr>
          <a:xfrm>
            <a:off x="272480" y="836712"/>
            <a:ext cx="9495968" cy="4896544"/>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0" y="0"/>
            <a:ext cx="8420100" cy="609600"/>
          </a:xfrm>
        </p:spPr>
        <p:txBody>
          <a:bodyPr/>
          <a:lstStyle/>
          <a:p>
            <a:pPr eaLnBrk="1" hangingPunct="1"/>
            <a:r>
              <a:rPr lang="en-US" altLang="ko-KR"/>
              <a:t>23. Feedback</a:t>
            </a:r>
          </a:p>
        </p:txBody>
      </p:sp>
      <p:pic>
        <p:nvPicPr>
          <p:cNvPr id="2" name="그림 1">
            <a:extLst>
              <a:ext uri="{FF2B5EF4-FFF2-40B4-BE49-F238E27FC236}">
                <a16:creationId xmlns:a16="http://schemas.microsoft.com/office/drawing/2014/main" id="{FAA52054-2709-45A9-BDD4-71807B22924F}"/>
              </a:ext>
            </a:extLst>
          </p:cNvPr>
          <p:cNvPicPr>
            <a:picLocks noChangeAspect="1"/>
          </p:cNvPicPr>
          <p:nvPr/>
        </p:nvPicPr>
        <p:blipFill>
          <a:blip r:embed="rId2"/>
          <a:stretch>
            <a:fillRect/>
          </a:stretch>
        </p:blipFill>
        <p:spPr>
          <a:xfrm>
            <a:off x="10759" y="764704"/>
            <a:ext cx="9890089" cy="5112568"/>
          </a:xfrm>
          <a:prstGeom prst="rect">
            <a:avLst/>
          </a:prstGeom>
        </p:spPr>
      </p:pic>
      <p:sp>
        <p:nvSpPr>
          <p:cNvPr id="4" name="타원 3"/>
          <p:cNvSpPr/>
          <p:nvPr/>
        </p:nvSpPr>
        <p:spPr bwMode="auto">
          <a:xfrm>
            <a:off x="0" y="0"/>
            <a:ext cx="560512" cy="609600"/>
          </a:xfrm>
          <a:prstGeom prst="ellipse">
            <a:avLst/>
          </a:prstGeom>
          <a:solidFill>
            <a:srgbClr val="FF0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0" y="0"/>
            <a:ext cx="8420100" cy="609600"/>
          </a:xfrm>
        </p:spPr>
        <p:txBody>
          <a:bodyPr/>
          <a:lstStyle/>
          <a:p>
            <a:pPr eaLnBrk="1" hangingPunct="1"/>
            <a:r>
              <a:rPr lang="en-US" altLang="ko-KR"/>
              <a:t>24. Mediator</a:t>
            </a:r>
          </a:p>
        </p:txBody>
      </p:sp>
      <p:pic>
        <p:nvPicPr>
          <p:cNvPr id="2" name="그림 1">
            <a:extLst>
              <a:ext uri="{FF2B5EF4-FFF2-40B4-BE49-F238E27FC236}">
                <a16:creationId xmlns:a16="http://schemas.microsoft.com/office/drawing/2014/main" id="{D434B934-4EA6-4ACE-A5EC-46F5EBE7695B}"/>
              </a:ext>
            </a:extLst>
          </p:cNvPr>
          <p:cNvPicPr>
            <a:picLocks noChangeAspect="1"/>
          </p:cNvPicPr>
          <p:nvPr/>
        </p:nvPicPr>
        <p:blipFill>
          <a:blip r:embed="rId2"/>
          <a:stretch>
            <a:fillRect/>
          </a:stretch>
        </p:blipFill>
        <p:spPr>
          <a:xfrm>
            <a:off x="120774" y="1052736"/>
            <a:ext cx="9664452" cy="518457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894388" y="1524777"/>
            <a:ext cx="3882892" cy="1692771"/>
          </a:xfrm>
          <a:prstGeom prst="rect">
            <a:avLst/>
          </a:prstGeom>
          <a:noFill/>
          <a:ln w="9525">
            <a:noFill/>
            <a:miter lim="800000"/>
            <a:headEnd/>
            <a:tailEnd/>
          </a:ln>
          <a:effectLst/>
        </p:spPr>
        <p:txBody>
          <a:bodyPr wrap="square">
            <a:spAutoFit/>
          </a:bodyPr>
          <a:lstStyle/>
          <a:p>
            <a:pPr marL="290513" indent="-290513">
              <a:buFont typeface="Wingdings" pitchFamily="2" charset="2"/>
              <a:buChar char="q"/>
              <a:defRPr/>
            </a:pPr>
            <a:r>
              <a:rPr lang="ko-KR" altLang="en-US" sz="2000" dirty="0">
                <a:effectLst>
                  <a:outerShdw blurRad="38100" dist="38100" dir="2700000" algn="tl">
                    <a:srgbClr val="C0C0C0"/>
                  </a:outerShdw>
                </a:effectLst>
                <a:latin typeface="HY견고딕" panose="02030600000101010101" pitchFamily="18" charset="-127"/>
                <a:ea typeface="HY견고딕" panose="02030600000101010101" pitchFamily="18" charset="-127"/>
              </a:rPr>
              <a:t>모순</a:t>
            </a:r>
            <a:r>
              <a:rPr lang="en-US" altLang="ko-KR" sz="2000" dirty="0">
                <a:effectLst>
                  <a:outerShdw blurRad="38100" dist="38100" dir="2700000" algn="tl">
                    <a:srgbClr val="C0C0C0"/>
                  </a:outerShdw>
                </a:effectLst>
                <a:latin typeface="HY견고딕" panose="02030600000101010101" pitchFamily="18" charset="-127"/>
                <a:ea typeface="HY견고딕" panose="02030600000101010101" pitchFamily="18" charset="-127"/>
              </a:rPr>
              <a:t>(Contradiction)</a:t>
            </a:r>
          </a:p>
          <a:p>
            <a:pPr marL="290513" indent="-290513">
              <a:buFont typeface="Wingdings" pitchFamily="2" charset="2"/>
              <a:buChar char="q"/>
              <a:defRPr/>
            </a:pPr>
            <a:r>
              <a:rPr lang="ko-KR" altLang="en-US" sz="2000" dirty="0">
                <a:effectLst>
                  <a:outerShdw blurRad="38100" dist="38100" dir="2700000" algn="tl">
                    <a:srgbClr val="C0C0C0"/>
                  </a:outerShdw>
                </a:effectLst>
                <a:latin typeface="HY견고딕" panose="02030600000101010101" pitchFamily="18" charset="-127"/>
                <a:ea typeface="HY견고딕" panose="02030600000101010101" pitchFamily="18" charset="-127"/>
              </a:rPr>
              <a:t>이상성</a:t>
            </a:r>
            <a:r>
              <a:rPr lang="en-US" altLang="ko-KR" sz="2000" dirty="0">
                <a:effectLst>
                  <a:outerShdw blurRad="38100" dist="38100" dir="2700000" algn="tl">
                    <a:srgbClr val="C0C0C0"/>
                  </a:outerShdw>
                </a:effectLst>
                <a:latin typeface="HY견고딕" panose="02030600000101010101" pitchFamily="18" charset="-127"/>
                <a:ea typeface="HY견고딕" panose="02030600000101010101" pitchFamily="18" charset="-127"/>
              </a:rPr>
              <a:t>(Ideality) </a:t>
            </a:r>
          </a:p>
          <a:p>
            <a:pPr marL="290513" indent="-290513">
              <a:defRPr/>
            </a:pPr>
            <a:r>
              <a:rPr lang="en-US" altLang="ko-KR" sz="2000" dirty="0">
                <a:effectLst>
                  <a:outerShdw blurRad="38100" dist="38100" dir="2700000" algn="tl">
                    <a:srgbClr val="C0C0C0"/>
                  </a:outerShdw>
                </a:effectLst>
                <a:latin typeface="HY견고딕" panose="02030600000101010101" pitchFamily="18" charset="-127"/>
                <a:ea typeface="HY견고딕" panose="02030600000101010101" pitchFamily="18" charset="-127"/>
              </a:rPr>
              <a:t>  </a:t>
            </a:r>
            <a:r>
              <a:rPr lang="en-US" altLang="ko-KR" sz="2000" dirty="0">
                <a:effectLst>
                  <a:outerShdw blurRad="38100" dist="38100" dir="2700000" algn="tl">
                    <a:srgbClr val="C0C0C0"/>
                  </a:outerShdw>
                </a:effectLst>
                <a:latin typeface="HY견고딕" panose="02030600000101010101" pitchFamily="18" charset="-127"/>
                <a:ea typeface="HY견고딕" panose="02030600000101010101" pitchFamily="18" charset="-127"/>
                <a:sym typeface="Wingdings" pitchFamily="2" charset="2"/>
              </a:rPr>
              <a:t> </a:t>
            </a:r>
            <a:r>
              <a:rPr lang="en-US" altLang="ko-KR" dirty="0">
                <a:latin typeface="HY견고딕" panose="02030600000101010101" pitchFamily="18" charset="-127"/>
                <a:ea typeface="HY견고딕" panose="02030600000101010101" pitchFamily="18" charset="-127"/>
              </a:rPr>
              <a:t>IFR(Ideal Final Result)</a:t>
            </a:r>
            <a:endParaRPr lang="en-US" altLang="ko-KR" sz="2000" dirty="0">
              <a:effectLst>
                <a:outerShdw blurRad="38100" dist="38100" dir="2700000" algn="tl">
                  <a:srgbClr val="C0C0C0"/>
                </a:outerShdw>
              </a:effectLst>
              <a:latin typeface="HY견고딕" panose="02030600000101010101" pitchFamily="18" charset="-127"/>
              <a:ea typeface="HY견고딕" panose="02030600000101010101" pitchFamily="18" charset="-127"/>
            </a:endParaRPr>
          </a:p>
          <a:p>
            <a:pPr marL="290513" indent="-290513">
              <a:buFont typeface="Wingdings" pitchFamily="2" charset="2"/>
              <a:buChar char="q"/>
              <a:defRPr/>
            </a:pPr>
            <a:r>
              <a:rPr lang="ko-KR" altLang="en-US" sz="2000" dirty="0">
                <a:effectLst>
                  <a:outerShdw blurRad="38100" dist="38100" dir="2700000" algn="tl">
                    <a:srgbClr val="C0C0C0"/>
                  </a:outerShdw>
                </a:effectLst>
                <a:latin typeface="HY견고딕" panose="02030600000101010101" pitchFamily="18" charset="-127"/>
                <a:ea typeface="HY견고딕" panose="02030600000101010101" pitchFamily="18" charset="-127"/>
              </a:rPr>
              <a:t>자원</a:t>
            </a:r>
            <a:r>
              <a:rPr lang="en-US" altLang="ko-KR" sz="2000" dirty="0">
                <a:effectLst>
                  <a:outerShdw blurRad="38100" dist="38100" dir="2700000" algn="tl">
                    <a:srgbClr val="C0C0C0"/>
                  </a:outerShdw>
                </a:effectLst>
                <a:latin typeface="HY견고딕" panose="02030600000101010101" pitchFamily="18" charset="-127"/>
                <a:ea typeface="HY견고딕" panose="02030600000101010101" pitchFamily="18" charset="-127"/>
              </a:rPr>
              <a:t>(Resource)</a:t>
            </a:r>
          </a:p>
        </p:txBody>
      </p:sp>
      <p:sp>
        <p:nvSpPr>
          <p:cNvPr id="4" name="Text Box 3"/>
          <p:cNvSpPr txBox="1">
            <a:spLocks noChangeArrowheads="1"/>
          </p:cNvSpPr>
          <p:nvPr/>
        </p:nvSpPr>
        <p:spPr bwMode="auto">
          <a:xfrm>
            <a:off x="56046" y="108427"/>
            <a:ext cx="83375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algn="l" eaLnBrk="1" hangingPunct="1"/>
            <a:r>
              <a:rPr lang="en-US" altLang="ko-KR" sz="3200" dirty="0"/>
              <a:t>TRIZ</a:t>
            </a:r>
            <a:r>
              <a:rPr lang="ko-KR" altLang="en-US" sz="3200" dirty="0"/>
              <a:t>의 기본 개념</a:t>
            </a:r>
          </a:p>
        </p:txBody>
      </p:sp>
      <p:grpSp>
        <p:nvGrpSpPr>
          <p:cNvPr id="90116" name="Group 4"/>
          <p:cNvGrpSpPr>
            <a:grpSpLocks/>
          </p:cNvGrpSpPr>
          <p:nvPr/>
        </p:nvGrpSpPr>
        <p:grpSpPr bwMode="auto">
          <a:xfrm>
            <a:off x="1601788" y="1050925"/>
            <a:ext cx="5200650" cy="3314699"/>
            <a:chOff x="1392" y="2053"/>
            <a:chExt cx="3024" cy="2088"/>
          </a:xfrm>
        </p:grpSpPr>
        <p:grpSp>
          <p:nvGrpSpPr>
            <p:cNvPr id="90124" name="Group 5"/>
            <p:cNvGrpSpPr>
              <a:grpSpLocks/>
            </p:cNvGrpSpPr>
            <p:nvPr/>
          </p:nvGrpSpPr>
          <p:grpSpPr bwMode="auto">
            <a:xfrm>
              <a:off x="1392" y="2053"/>
              <a:ext cx="3024" cy="1835"/>
              <a:chOff x="1392" y="2053"/>
              <a:chExt cx="3024" cy="1835"/>
            </a:xfrm>
          </p:grpSpPr>
          <p:sp>
            <p:nvSpPr>
              <p:cNvPr id="90126" name="Rectangle 6"/>
              <p:cNvSpPr>
                <a:spLocks noChangeArrowheads="1"/>
              </p:cNvSpPr>
              <p:nvPr/>
            </p:nvSpPr>
            <p:spPr bwMode="auto">
              <a:xfrm>
                <a:off x="1392" y="3568"/>
                <a:ext cx="1056" cy="32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algn="ctr" eaLnBrk="1" hangingPunct="1"/>
                <a:r>
                  <a:rPr lang="ko-KR" altLang="en-US" sz="2000">
                    <a:solidFill>
                      <a:srgbClr val="000000"/>
                    </a:solidFill>
                  </a:rPr>
                  <a:t>모순</a:t>
                </a:r>
              </a:p>
            </p:txBody>
          </p:sp>
          <p:sp>
            <p:nvSpPr>
              <p:cNvPr id="90127" name="Rectangle 7"/>
              <p:cNvSpPr>
                <a:spLocks noChangeArrowheads="1"/>
              </p:cNvSpPr>
              <p:nvPr/>
            </p:nvSpPr>
            <p:spPr bwMode="auto">
              <a:xfrm>
                <a:off x="3360" y="3568"/>
                <a:ext cx="1056" cy="32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algn="ctr" eaLnBrk="1" hangingPunct="1"/>
                <a:r>
                  <a:rPr lang="ko-KR" altLang="en-US" sz="2000" dirty="0">
                    <a:solidFill>
                      <a:srgbClr val="000000"/>
                    </a:solidFill>
                  </a:rPr>
                  <a:t>자원</a:t>
                </a:r>
              </a:p>
            </p:txBody>
          </p:sp>
          <p:sp>
            <p:nvSpPr>
              <p:cNvPr id="90128" name="Rectangle 8"/>
              <p:cNvSpPr>
                <a:spLocks noChangeArrowheads="1"/>
              </p:cNvSpPr>
              <p:nvPr/>
            </p:nvSpPr>
            <p:spPr bwMode="auto">
              <a:xfrm>
                <a:off x="2252" y="2352"/>
                <a:ext cx="1366" cy="32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algn="ctr" eaLnBrk="1" hangingPunct="1"/>
                <a:r>
                  <a:rPr lang="en-US" altLang="ko-KR" sz="2000" kern="0" spc="-150" dirty="0">
                    <a:solidFill>
                      <a:srgbClr val="FF3300"/>
                    </a:solidFill>
                    <a:latin typeface="HY견고딕" panose="02030600000101010101" pitchFamily="18" charset="-127"/>
                    <a:ea typeface="HY견고딕" panose="02030600000101010101" pitchFamily="18" charset="-127"/>
                  </a:rPr>
                  <a:t>Ideal Final Result</a:t>
                </a:r>
              </a:p>
            </p:txBody>
          </p:sp>
          <p:cxnSp>
            <p:nvCxnSpPr>
              <p:cNvPr id="90129" name="AutoShape 9"/>
              <p:cNvCxnSpPr>
                <a:cxnSpLocks noChangeShapeType="1"/>
                <a:stCxn id="90126" idx="3"/>
                <a:endCxn id="90127" idx="1"/>
              </p:cNvCxnSpPr>
              <p:nvPr/>
            </p:nvCxnSpPr>
            <p:spPr bwMode="auto">
              <a:xfrm>
                <a:off x="2457" y="3728"/>
                <a:ext cx="894"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0130" name="AutoShape 10"/>
              <p:cNvCxnSpPr>
                <a:cxnSpLocks noChangeShapeType="1"/>
                <a:stCxn id="90127" idx="0"/>
                <a:endCxn id="90128" idx="2"/>
              </p:cNvCxnSpPr>
              <p:nvPr/>
            </p:nvCxnSpPr>
            <p:spPr bwMode="auto">
              <a:xfrm flipH="1" flipV="1">
                <a:off x="2935" y="2672"/>
                <a:ext cx="953" cy="896"/>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0131" name="AutoShape 11"/>
              <p:cNvCxnSpPr>
                <a:cxnSpLocks noChangeShapeType="1"/>
                <a:stCxn id="90128" idx="2"/>
                <a:endCxn id="90126" idx="0"/>
              </p:cNvCxnSpPr>
              <p:nvPr/>
            </p:nvCxnSpPr>
            <p:spPr bwMode="auto">
              <a:xfrm flipH="1">
                <a:off x="1920" y="2672"/>
                <a:ext cx="1015" cy="896"/>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90132" name="Group 12"/>
              <p:cNvGrpSpPr>
                <a:grpSpLocks/>
              </p:cNvGrpSpPr>
              <p:nvPr/>
            </p:nvGrpSpPr>
            <p:grpSpPr bwMode="auto">
              <a:xfrm rot="21236452" flipV="1">
                <a:off x="2592" y="3064"/>
                <a:ext cx="672" cy="432"/>
                <a:chOff x="2592" y="2736"/>
                <a:chExt cx="672" cy="432"/>
              </a:xfrm>
            </p:grpSpPr>
            <p:sp>
              <p:nvSpPr>
                <p:cNvPr id="90135" name="AutoShape 13"/>
                <p:cNvSpPr>
                  <a:spLocks noChangeArrowheads="1"/>
                </p:cNvSpPr>
                <p:nvPr/>
              </p:nvSpPr>
              <p:spPr bwMode="auto">
                <a:xfrm>
                  <a:off x="2976" y="2736"/>
                  <a:ext cx="288" cy="432"/>
                </a:xfrm>
                <a:prstGeom prst="curvedLeftArrow">
                  <a:avLst>
                    <a:gd name="adj1" fmla="val 30000"/>
                    <a:gd name="adj2" fmla="val 60000"/>
                    <a:gd name="adj3" fmla="val 33333"/>
                  </a:avLst>
                </a:prstGeom>
                <a:solidFill>
                  <a:srgbClr val="00FFFF"/>
                </a:solidFill>
                <a:ln w="9525">
                  <a:solidFill>
                    <a:schemeClr val="tx1"/>
                  </a:solidFill>
                  <a:miter lim="800000"/>
                  <a:headEnd/>
                  <a:tailEnd/>
                </a:ln>
              </p:spPr>
              <p:txBody>
                <a:bodyPr wrap="none" lIns="90000" tIns="46800" rIns="90000" bIns="46800" anchor="ctr">
                  <a:spAutoFit/>
                </a:bodyP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eaLnBrk="1" hangingPunct="1"/>
                  <a:endParaRPr lang="ko-KR" altLang="en-US"/>
                </a:p>
              </p:txBody>
            </p:sp>
            <p:sp>
              <p:nvSpPr>
                <p:cNvPr id="90136" name="AutoShape 14"/>
                <p:cNvSpPr>
                  <a:spLocks noChangeArrowheads="1"/>
                </p:cNvSpPr>
                <p:nvPr/>
              </p:nvSpPr>
              <p:spPr bwMode="auto">
                <a:xfrm flipH="1" flipV="1">
                  <a:off x="2592" y="2736"/>
                  <a:ext cx="288" cy="432"/>
                </a:xfrm>
                <a:prstGeom prst="curvedLeftArrow">
                  <a:avLst>
                    <a:gd name="adj1" fmla="val 30000"/>
                    <a:gd name="adj2" fmla="val 60000"/>
                    <a:gd name="adj3" fmla="val 33333"/>
                  </a:avLst>
                </a:prstGeom>
                <a:solidFill>
                  <a:srgbClr val="00FFFF"/>
                </a:solidFill>
                <a:ln w="9525">
                  <a:solidFill>
                    <a:schemeClr val="tx1"/>
                  </a:solidFill>
                  <a:miter lim="800000"/>
                  <a:headEnd/>
                  <a:tailEnd/>
                </a:ln>
              </p:spPr>
              <p:txBody>
                <a:bodyPr wrap="none" lIns="90000" tIns="46800" rIns="90000" bIns="46800" anchor="ctr">
                  <a:spAutoFit/>
                </a:bodyP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eaLnBrk="1" hangingPunct="1"/>
                  <a:endParaRPr lang="ko-KR" altLang="en-US"/>
                </a:p>
              </p:txBody>
            </p:sp>
          </p:grpSp>
          <p:sp>
            <p:nvSpPr>
              <p:cNvPr id="90133" name="Rectangle 15"/>
              <p:cNvSpPr>
                <a:spLocks noChangeArrowheads="1"/>
              </p:cNvSpPr>
              <p:nvPr/>
            </p:nvSpPr>
            <p:spPr bwMode="auto">
              <a:xfrm>
                <a:off x="1906" y="2053"/>
                <a:ext cx="15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eaLnBrk="1" hangingPunct="1"/>
                <a:r>
                  <a:rPr lang="en-US" altLang="ko-KR" dirty="0">
                    <a:solidFill>
                      <a:srgbClr val="0000FF"/>
                    </a:solidFill>
                    <a:latin typeface="Times New Roman" pitchFamily="18" charset="0"/>
                  </a:rPr>
                  <a:t>“</a:t>
                </a:r>
                <a:r>
                  <a:rPr lang="ko-KR" altLang="en-US" dirty="0">
                    <a:solidFill>
                      <a:srgbClr val="0000FF"/>
                    </a:solidFill>
                  </a:rPr>
                  <a:t>목표 지향적 문제 해결</a:t>
                </a:r>
                <a:r>
                  <a:rPr lang="ko-KR" altLang="en-US" dirty="0">
                    <a:solidFill>
                      <a:srgbClr val="0000FF"/>
                    </a:solidFill>
                    <a:latin typeface="Times New Roman" pitchFamily="18" charset="0"/>
                  </a:rPr>
                  <a:t>”</a:t>
                </a:r>
                <a:endParaRPr lang="ko-KR" altLang="en-US" dirty="0">
                  <a:solidFill>
                    <a:srgbClr val="0000FF"/>
                  </a:solidFill>
                </a:endParaRPr>
              </a:p>
            </p:txBody>
          </p:sp>
          <p:sp>
            <p:nvSpPr>
              <p:cNvPr id="90134" name="Rectangle 16"/>
              <p:cNvSpPr>
                <a:spLocks noChangeArrowheads="1"/>
              </p:cNvSpPr>
              <p:nvPr/>
            </p:nvSpPr>
            <p:spPr bwMode="auto">
              <a:xfrm>
                <a:off x="2728" y="3156"/>
                <a:ext cx="37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eaLnBrk="1" hangingPunct="1"/>
                <a:r>
                  <a:rPr lang="ko-KR" altLang="en-US"/>
                  <a:t>반복</a:t>
                </a:r>
              </a:p>
            </p:txBody>
          </p:sp>
        </p:grpSp>
        <p:sp>
          <p:nvSpPr>
            <p:cNvPr id="90125" name="Rectangle 17"/>
            <p:cNvSpPr>
              <a:spLocks noChangeArrowheads="1"/>
            </p:cNvSpPr>
            <p:nvPr/>
          </p:nvSpPr>
          <p:spPr bwMode="auto">
            <a:xfrm>
              <a:off x="1906" y="3888"/>
              <a:ext cx="163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eaLnBrk="1" hangingPunct="1"/>
              <a:r>
                <a:rPr lang="en-US" altLang="ko-KR" sz="2000" dirty="0">
                  <a:latin typeface="돋움" pitchFamily="50" charset="-127"/>
                  <a:ea typeface="돋움" pitchFamily="50" charset="-127"/>
                </a:rPr>
                <a:t>(</a:t>
              </a:r>
              <a:r>
                <a:rPr lang="ko-KR" altLang="en-US" sz="2000" dirty="0">
                  <a:solidFill>
                    <a:srgbClr val="0000FF"/>
                  </a:solidFill>
                  <a:latin typeface="돋움" pitchFamily="50" charset="-127"/>
                  <a:ea typeface="돋움" pitchFamily="50" charset="-127"/>
                </a:rPr>
                <a:t>기술 시스템 진화법칙</a:t>
              </a:r>
              <a:r>
                <a:rPr lang="en-US" altLang="ko-KR" sz="2000" dirty="0">
                  <a:latin typeface="돋움" pitchFamily="50" charset="-127"/>
                  <a:ea typeface="돋움" pitchFamily="50" charset="-127"/>
                </a:rPr>
                <a:t>)</a:t>
              </a:r>
            </a:p>
          </p:txBody>
        </p:sp>
      </p:grpSp>
      <p:sp>
        <p:nvSpPr>
          <p:cNvPr id="90117" name="AutoShape 4"/>
          <p:cNvSpPr>
            <a:spLocks noChangeArrowheads="1"/>
          </p:cNvSpPr>
          <p:nvPr/>
        </p:nvSpPr>
        <p:spPr bwMode="auto">
          <a:xfrm flipV="1">
            <a:off x="3922713" y="4365625"/>
            <a:ext cx="1073150" cy="533400"/>
          </a:xfrm>
          <a:prstGeom prst="downArrow">
            <a:avLst>
              <a:gd name="adj1" fmla="val 50000"/>
              <a:gd name="adj2" fmla="val 25000"/>
            </a:avLst>
          </a:prstGeom>
          <a:solidFill>
            <a:srgbClr val="FFFF00"/>
          </a:solidFill>
          <a:ln w="9525">
            <a:solidFill>
              <a:schemeClr val="tx1"/>
            </a:solidFill>
            <a:miter lim="800000"/>
            <a:headEnd/>
            <a:tailEnd/>
          </a:ln>
        </p:spPr>
        <p:txBody>
          <a:bodyPr vert="eaVert" anchor="ctr">
            <a:spAutoFit/>
          </a:bodyP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eaLnBrk="1" hangingPunct="1"/>
            <a:endParaRPr lang="ko-KR" altLang="en-US"/>
          </a:p>
        </p:txBody>
      </p:sp>
      <p:sp>
        <p:nvSpPr>
          <p:cNvPr id="90118" name="Text Box 5"/>
          <p:cNvSpPr txBox="1">
            <a:spLocks noChangeArrowheads="1"/>
          </p:cNvSpPr>
          <p:nvPr/>
        </p:nvSpPr>
        <p:spPr bwMode="auto">
          <a:xfrm>
            <a:off x="3740150" y="5211763"/>
            <a:ext cx="1231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algn="ctr" eaLnBrk="1" hangingPunct="1"/>
            <a:r>
              <a:rPr lang="en-US" altLang="ko-KR">
                <a:latin typeface="Arial" pitchFamily="34" charset="0"/>
              </a:rPr>
              <a:t>(</a:t>
            </a:r>
            <a:r>
              <a:rPr lang="ko-KR" altLang="en-US">
                <a:latin typeface="Arial" pitchFamily="34" charset="0"/>
              </a:rPr>
              <a:t>상호작용</a:t>
            </a:r>
            <a:r>
              <a:rPr lang="en-US" altLang="ko-KR">
                <a:latin typeface="Arial" pitchFamily="34" charset="0"/>
              </a:rPr>
              <a:t>)</a:t>
            </a:r>
          </a:p>
        </p:txBody>
      </p:sp>
      <p:sp>
        <p:nvSpPr>
          <p:cNvPr id="90119" name="Rectangle 6"/>
          <p:cNvSpPr>
            <a:spLocks noChangeArrowheads="1"/>
          </p:cNvSpPr>
          <p:nvPr/>
        </p:nvSpPr>
        <p:spPr bwMode="auto">
          <a:xfrm>
            <a:off x="971550" y="4913313"/>
            <a:ext cx="6934200" cy="1539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eaLnBrk="1" hangingPunct="1"/>
            <a:endParaRPr lang="ko-KR" altLang="en-US"/>
          </a:p>
        </p:txBody>
      </p:sp>
      <p:sp>
        <p:nvSpPr>
          <p:cNvPr id="90120" name="Rectangle 7"/>
          <p:cNvSpPr>
            <a:spLocks noChangeArrowheads="1"/>
          </p:cNvSpPr>
          <p:nvPr/>
        </p:nvSpPr>
        <p:spPr bwMode="auto">
          <a:xfrm>
            <a:off x="5511800" y="4891088"/>
            <a:ext cx="2127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eaLnBrk="1" hangingPunct="1"/>
            <a:r>
              <a:rPr lang="ko-KR" altLang="en-US" sz="2000">
                <a:solidFill>
                  <a:srgbClr val="0000FF"/>
                </a:solidFill>
              </a:rPr>
              <a:t>문제 모델 시스템</a:t>
            </a:r>
          </a:p>
        </p:txBody>
      </p:sp>
      <p:sp>
        <p:nvSpPr>
          <p:cNvPr id="90121" name="Freeform 8"/>
          <p:cNvSpPr>
            <a:spLocks/>
          </p:cNvSpPr>
          <p:nvPr/>
        </p:nvSpPr>
        <p:spPr bwMode="auto">
          <a:xfrm>
            <a:off x="3448050" y="5592763"/>
            <a:ext cx="1981200" cy="288925"/>
          </a:xfrm>
          <a:custGeom>
            <a:avLst/>
            <a:gdLst>
              <a:gd name="T0" fmla="*/ 0 w 1056"/>
              <a:gd name="T1" fmla="*/ 2147483647 h 192"/>
              <a:gd name="T2" fmla="*/ 2147483647 w 1056"/>
              <a:gd name="T3" fmla="*/ 0 h 192"/>
              <a:gd name="T4" fmla="*/ 2147483647 w 1056"/>
              <a:gd name="T5" fmla="*/ 2147483647 h 192"/>
              <a:gd name="T6" fmla="*/ 2147483647 w 1056"/>
              <a:gd name="T7" fmla="*/ 2147483647 h 192"/>
              <a:gd name="T8" fmla="*/ 0 60000 65536"/>
              <a:gd name="T9" fmla="*/ 0 60000 65536"/>
              <a:gd name="T10" fmla="*/ 0 60000 65536"/>
              <a:gd name="T11" fmla="*/ 0 60000 65536"/>
              <a:gd name="T12" fmla="*/ 0 w 1056"/>
              <a:gd name="T13" fmla="*/ 0 h 192"/>
              <a:gd name="T14" fmla="*/ 1056 w 1056"/>
              <a:gd name="T15" fmla="*/ 192 h 192"/>
            </a:gdLst>
            <a:ahLst/>
            <a:cxnLst>
              <a:cxn ang="T8">
                <a:pos x="T0" y="T1"/>
              </a:cxn>
              <a:cxn ang="T9">
                <a:pos x="T2" y="T3"/>
              </a:cxn>
              <a:cxn ang="T10">
                <a:pos x="T4" y="T5"/>
              </a:cxn>
              <a:cxn ang="T11">
                <a:pos x="T6" y="T7"/>
              </a:cxn>
            </a:cxnLst>
            <a:rect l="T12" t="T13" r="T14" b="T15"/>
            <a:pathLst>
              <a:path w="1056" h="192">
                <a:moveTo>
                  <a:pt x="0" y="96"/>
                </a:moveTo>
                <a:lnTo>
                  <a:pt x="576" y="0"/>
                </a:lnTo>
                <a:lnTo>
                  <a:pt x="432" y="192"/>
                </a:lnTo>
                <a:lnTo>
                  <a:pt x="1056" y="48"/>
                </a:lnTo>
              </a:path>
            </a:pathLst>
          </a:custGeom>
          <a:noFill/>
          <a:ln w="38100">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ko-KR" altLang="en-US"/>
          </a:p>
        </p:txBody>
      </p:sp>
      <p:sp>
        <p:nvSpPr>
          <p:cNvPr id="29" name="Rectangle 9"/>
          <p:cNvSpPr>
            <a:spLocks noChangeArrowheads="1"/>
          </p:cNvSpPr>
          <p:nvPr/>
        </p:nvSpPr>
        <p:spPr bwMode="auto">
          <a:xfrm>
            <a:off x="1601788" y="5451475"/>
            <a:ext cx="1816100" cy="736600"/>
          </a:xfrm>
          <a:prstGeom prst="rect">
            <a:avLst/>
          </a:prstGeom>
          <a:noFill/>
          <a:ln w="28575">
            <a:solidFill>
              <a:schemeClr val="tx1"/>
            </a:solidFill>
            <a:miter lim="800000"/>
            <a:headEnd/>
            <a:tailEnd/>
          </a:ln>
          <a:effectLst/>
        </p:spPr>
        <p:txBody>
          <a:bodyPr wrap="none" anchor="ctr"/>
          <a:lstStyle/>
          <a:p>
            <a:pPr algn="ctr">
              <a:defRPr/>
            </a:pPr>
            <a:r>
              <a:rPr lang="ko-KR" altLang="en-US" sz="2000">
                <a:effectLst>
                  <a:outerShdw blurRad="38100" dist="38100" dir="2700000" algn="tl">
                    <a:srgbClr val="C0C0C0"/>
                  </a:outerShdw>
                </a:effectLst>
              </a:rPr>
              <a:t>도구</a:t>
            </a:r>
            <a:br>
              <a:rPr lang="ko-KR" altLang="en-US" sz="2000">
                <a:effectLst>
                  <a:outerShdw blurRad="38100" dist="38100" dir="2700000" algn="tl">
                    <a:srgbClr val="C0C0C0"/>
                  </a:outerShdw>
                </a:effectLst>
              </a:rPr>
            </a:br>
            <a:r>
              <a:rPr lang="en-US" altLang="ko-KR" sz="2000">
                <a:effectLst>
                  <a:outerShdw blurRad="38100" dist="38100" dir="2700000" algn="tl">
                    <a:srgbClr val="C0C0C0"/>
                  </a:outerShdw>
                </a:effectLst>
              </a:rPr>
              <a:t>(Tool)</a:t>
            </a:r>
          </a:p>
        </p:txBody>
      </p:sp>
      <p:sp>
        <p:nvSpPr>
          <p:cNvPr id="30" name="Rectangle 10"/>
          <p:cNvSpPr>
            <a:spLocks noChangeArrowheads="1"/>
          </p:cNvSpPr>
          <p:nvPr/>
        </p:nvSpPr>
        <p:spPr bwMode="auto">
          <a:xfrm>
            <a:off x="5511800" y="5389563"/>
            <a:ext cx="1816100" cy="736600"/>
          </a:xfrm>
          <a:prstGeom prst="rect">
            <a:avLst/>
          </a:prstGeom>
          <a:noFill/>
          <a:ln w="28575">
            <a:solidFill>
              <a:schemeClr val="tx1"/>
            </a:solidFill>
            <a:miter lim="800000"/>
            <a:headEnd/>
            <a:tailEnd/>
          </a:ln>
          <a:effectLst/>
        </p:spPr>
        <p:txBody>
          <a:bodyPr wrap="none" anchor="ctr"/>
          <a:lstStyle/>
          <a:p>
            <a:pPr algn="ctr">
              <a:defRPr/>
            </a:pPr>
            <a:r>
              <a:rPr lang="ko-KR" altLang="en-US" sz="2000">
                <a:effectLst>
                  <a:outerShdw blurRad="38100" dist="38100" dir="2700000" algn="tl">
                    <a:srgbClr val="C0C0C0"/>
                  </a:outerShdw>
                </a:effectLst>
              </a:rPr>
              <a:t>대상</a:t>
            </a:r>
            <a:br>
              <a:rPr lang="ko-KR" altLang="en-US" sz="2000">
                <a:effectLst>
                  <a:outerShdw blurRad="38100" dist="38100" dir="2700000" algn="tl">
                    <a:srgbClr val="C0C0C0"/>
                  </a:outerShdw>
                </a:effectLst>
              </a:rPr>
            </a:br>
            <a:r>
              <a:rPr lang="en-US" altLang="ko-KR" sz="2000">
                <a:effectLst>
                  <a:outerShdw blurRad="38100" dist="38100" dir="2700000" algn="tl">
                    <a:srgbClr val="C0C0C0"/>
                  </a:outerShdw>
                </a:effectLst>
              </a:rPr>
              <a:t>(Object)</a:t>
            </a:r>
          </a:p>
        </p:txBody>
      </p:sp>
    </p:spTree>
    <p:extLst>
      <p:ext uri="{BB962C8B-B14F-4D97-AF65-F5344CB8AC3E}">
        <p14:creationId xmlns:p14="http://schemas.microsoft.com/office/powerpoint/2010/main" val="2952956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0" y="0"/>
            <a:ext cx="8420100" cy="609600"/>
          </a:xfrm>
        </p:spPr>
        <p:txBody>
          <a:bodyPr/>
          <a:lstStyle/>
          <a:p>
            <a:pPr eaLnBrk="1" hangingPunct="1"/>
            <a:r>
              <a:rPr lang="en-US" altLang="ko-KR"/>
              <a:t>25. Self Service</a:t>
            </a:r>
          </a:p>
        </p:txBody>
      </p:sp>
      <p:sp>
        <p:nvSpPr>
          <p:cNvPr id="114693" name="Text Box 5"/>
          <p:cNvSpPr txBox="1">
            <a:spLocks noChangeArrowheads="1"/>
          </p:cNvSpPr>
          <p:nvPr/>
        </p:nvSpPr>
        <p:spPr bwMode="auto">
          <a:xfrm>
            <a:off x="6356350" y="4419600"/>
            <a:ext cx="3136900" cy="685800"/>
          </a:xfrm>
          <a:prstGeom prst="rect">
            <a:avLst/>
          </a:prstGeom>
          <a:noFill/>
          <a:ln w="9525">
            <a:noFill/>
            <a:miter lim="800000"/>
            <a:headEnd/>
            <a:tailEnd/>
          </a:ln>
        </p:spPr>
        <p:txBody>
          <a:bodyPr/>
          <a:lstStyle/>
          <a:p>
            <a:endParaRPr lang="ko-KR" altLang="ko-KR" sz="1800">
              <a:latin typeface="Arial" charset="0"/>
            </a:endParaRPr>
          </a:p>
        </p:txBody>
      </p:sp>
      <p:pic>
        <p:nvPicPr>
          <p:cNvPr id="2" name="그림 1">
            <a:extLst>
              <a:ext uri="{FF2B5EF4-FFF2-40B4-BE49-F238E27FC236}">
                <a16:creationId xmlns:a16="http://schemas.microsoft.com/office/drawing/2014/main" id="{DEBE1BD4-1ABB-4A14-B813-D2A8B0AC49EF}"/>
              </a:ext>
            </a:extLst>
          </p:cNvPr>
          <p:cNvPicPr>
            <a:picLocks noChangeAspect="1"/>
          </p:cNvPicPr>
          <p:nvPr/>
        </p:nvPicPr>
        <p:blipFill>
          <a:blip r:embed="rId2"/>
          <a:stretch>
            <a:fillRect/>
          </a:stretch>
        </p:blipFill>
        <p:spPr>
          <a:xfrm>
            <a:off x="128464" y="836712"/>
            <a:ext cx="9535797" cy="5472608"/>
          </a:xfrm>
          <a:prstGeom prst="rect">
            <a:avLst/>
          </a:prstGeom>
        </p:spPr>
      </p:pic>
      <p:sp>
        <p:nvSpPr>
          <p:cNvPr id="5" name="타원 4"/>
          <p:cNvSpPr/>
          <p:nvPr/>
        </p:nvSpPr>
        <p:spPr bwMode="auto">
          <a:xfrm>
            <a:off x="0" y="0"/>
            <a:ext cx="560512" cy="609600"/>
          </a:xfrm>
          <a:prstGeom prst="ellipse">
            <a:avLst/>
          </a:prstGeom>
          <a:solidFill>
            <a:srgbClr val="FF0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0" y="0"/>
            <a:ext cx="8420100" cy="609600"/>
          </a:xfrm>
        </p:spPr>
        <p:txBody>
          <a:bodyPr/>
          <a:lstStyle/>
          <a:p>
            <a:pPr eaLnBrk="1" hangingPunct="1"/>
            <a:r>
              <a:rPr lang="en-US" altLang="ko-KR"/>
              <a:t>26. Copying</a:t>
            </a:r>
          </a:p>
        </p:txBody>
      </p:sp>
      <p:pic>
        <p:nvPicPr>
          <p:cNvPr id="2" name="그림 1">
            <a:extLst>
              <a:ext uri="{FF2B5EF4-FFF2-40B4-BE49-F238E27FC236}">
                <a16:creationId xmlns:a16="http://schemas.microsoft.com/office/drawing/2014/main" id="{BC484398-23E5-4BDF-AFF7-51B51CDBEECD}"/>
              </a:ext>
            </a:extLst>
          </p:cNvPr>
          <p:cNvPicPr>
            <a:picLocks noChangeAspect="1"/>
          </p:cNvPicPr>
          <p:nvPr/>
        </p:nvPicPr>
        <p:blipFill>
          <a:blip r:embed="rId2"/>
          <a:stretch>
            <a:fillRect/>
          </a:stretch>
        </p:blipFill>
        <p:spPr>
          <a:xfrm>
            <a:off x="128464" y="764704"/>
            <a:ext cx="9791440" cy="5256584"/>
          </a:xfrm>
          <a:prstGeom prst="rect">
            <a:avLst/>
          </a:prstGeom>
        </p:spPr>
      </p:pic>
      <p:sp>
        <p:nvSpPr>
          <p:cNvPr id="4" name="타원 3"/>
          <p:cNvSpPr/>
          <p:nvPr/>
        </p:nvSpPr>
        <p:spPr bwMode="auto">
          <a:xfrm>
            <a:off x="0" y="0"/>
            <a:ext cx="560512" cy="609600"/>
          </a:xfrm>
          <a:prstGeom prst="ellipse">
            <a:avLst/>
          </a:prstGeom>
          <a:solidFill>
            <a:srgbClr val="FF0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0" y="0"/>
            <a:ext cx="8420100" cy="609600"/>
          </a:xfrm>
        </p:spPr>
        <p:txBody>
          <a:bodyPr/>
          <a:lstStyle/>
          <a:p>
            <a:pPr eaLnBrk="1" hangingPunct="1"/>
            <a:r>
              <a:rPr lang="en-US" altLang="ko-KR"/>
              <a:t>27. Dispose</a:t>
            </a:r>
          </a:p>
        </p:txBody>
      </p:sp>
      <p:pic>
        <p:nvPicPr>
          <p:cNvPr id="2" name="그림 1">
            <a:extLst>
              <a:ext uri="{FF2B5EF4-FFF2-40B4-BE49-F238E27FC236}">
                <a16:creationId xmlns:a16="http://schemas.microsoft.com/office/drawing/2014/main" id="{2470AB09-0EF7-4AF0-A820-C9DFA8BEBD53}"/>
              </a:ext>
            </a:extLst>
          </p:cNvPr>
          <p:cNvPicPr>
            <a:picLocks noChangeAspect="1"/>
          </p:cNvPicPr>
          <p:nvPr/>
        </p:nvPicPr>
        <p:blipFill>
          <a:blip r:embed="rId2"/>
          <a:stretch>
            <a:fillRect/>
          </a:stretch>
        </p:blipFill>
        <p:spPr>
          <a:xfrm>
            <a:off x="128464" y="764704"/>
            <a:ext cx="9713456" cy="504056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0" y="0"/>
            <a:ext cx="8420100" cy="609600"/>
          </a:xfrm>
        </p:spPr>
        <p:txBody>
          <a:bodyPr/>
          <a:lstStyle/>
          <a:p>
            <a:pPr eaLnBrk="1" hangingPunct="1"/>
            <a:r>
              <a:rPr lang="en-US" altLang="ko-KR"/>
              <a:t>28. Replacement of Mech. Sys.</a:t>
            </a:r>
          </a:p>
        </p:txBody>
      </p:sp>
      <p:pic>
        <p:nvPicPr>
          <p:cNvPr id="2" name="그림 1">
            <a:extLst>
              <a:ext uri="{FF2B5EF4-FFF2-40B4-BE49-F238E27FC236}">
                <a16:creationId xmlns:a16="http://schemas.microsoft.com/office/drawing/2014/main" id="{46781C3D-CAF6-4263-A68F-6D0A709ABD46}"/>
              </a:ext>
            </a:extLst>
          </p:cNvPr>
          <p:cNvPicPr>
            <a:picLocks noChangeAspect="1"/>
          </p:cNvPicPr>
          <p:nvPr/>
        </p:nvPicPr>
        <p:blipFill>
          <a:blip r:embed="rId2"/>
          <a:stretch>
            <a:fillRect/>
          </a:stretch>
        </p:blipFill>
        <p:spPr>
          <a:xfrm>
            <a:off x="488504" y="908720"/>
            <a:ext cx="9217024" cy="4608512"/>
          </a:xfrm>
          <a:prstGeom prst="rect">
            <a:avLst/>
          </a:prstGeom>
        </p:spPr>
      </p:pic>
      <p:sp>
        <p:nvSpPr>
          <p:cNvPr id="4" name="타원 3"/>
          <p:cNvSpPr/>
          <p:nvPr/>
        </p:nvSpPr>
        <p:spPr bwMode="auto">
          <a:xfrm>
            <a:off x="0" y="0"/>
            <a:ext cx="560512" cy="609600"/>
          </a:xfrm>
          <a:prstGeom prst="ellipse">
            <a:avLst/>
          </a:prstGeom>
          <a:solidFill>
            <a:srgbClr val="FF0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0" y="0"/>
            <a:ext cx="8420100" cy="609600"/>
          </a:xfrm>
        </p:spPr>
        <p:txBody>
          <a:bodyPr/>
          <a:lstStyle/>
          <a:p>
            <a:pPr eaLnBrk="1" hangingPunct="1"/>
            <a:r>
              <a:rPr lang="en-US" altLang="ko-KR"/>
              <a:t>29. Pneumatic or Hydraulic.</a:t>
            </a:r>
          </a:p>
        </p:txBody>
      </p:sp>
      <p:pic>
        <p:nvPicPr>
          <p:cNvPr id="2" name="그림 1">
            <a:extLst>
              <a:ext uri="{FF2B5EF4-FFF2-40B4-BE49-F238E27FC236}">
                <a16:creationId xmlns:a16="http://schemas.microsoft.com/office/drawing/2014/main" id="{B8726C3D-7D77-4C26-922C-1783A626A2CC}"/>
              </a:ext>
            </a:extLst>
          </p:cNvPr>
          <p:cNvPicPr>
            <a:picLocks noChangeAspect="1"/>
          </p:cNvPicPr>
          <p:nvPr/>
        </p:nvPicPr>
        <p:blipFill>
          <a:blip r:embed="rId2"/>
          <a:stretch>
            <a:fillRect/>
          </a:stretch>
        </p:blipFill>
        <p:spPr>
          <a:xfrm>
            <a:off x="272480" y="764704"/>
            <a:ext cx="9465957" cy="5184576"/>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0" y="0"/>
            <a:ext cx="8420100" cy="609600"/>
          </a:xfrm>
        </p:spPr>
        <p:txBody>
          <a:bodyPr/>
          <a:lstStyle/>
          <a:p>
            <a:pPr eaLnBrk="1" hangingPunct="1"/>
            <a:r>
              <a:rPr lang="en-US" altLang="ko-KR"/>
              <a:t>30. Flexible Membranes</a:t>
            </a:r>
          </a:p>
        </p:txBody>
      </p:sp>
      <p:pic>
        <p:nvPicPr>
          <p:cNvPr id="2" name="그림 1">
            <a:extLst>
              <a:ext uri="{FF2B5EF4-FFF2-40B4-BE49-F238E27FC236}">
                <a16:creationId xmlns:a16="http://schemas.microsoft.com/office/drawing/2014/main" id="{0B669B41-AD8E-4A5F-BAF7-C0F72D0EB84E}"/>
              </a:ext>
            </a:extLst>
          </p:cNvPr>
          <p:cNvPicPr>
            <a:picLocks noChangeAspect="1"/>
          </p:cNvPicPr>
          <p:nvPr/>
        </p:nvPicPr>
        <p:blipFill>
          <a:blip r:embed="rId2"/>
          <a:stretch>
            <a:fillRect/>
          </a:stretch>
        </p:blipFill>
        <p:spPr>
          <a:xfrm>
            <a:off x="200472" y="836712"/>
            <a:ext cx="9735445" cy="4824536"/>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0" y="0"/>
            <a:ext cx="8420100" cy="609600"/>
          </a:xfrm>
        </p:spPr>
        <p:txBody>
          <a:bodyPr/>
          <a:lstStyle/>
          <a:p>
            <a:pPr eaLnBrk="1" hangingPunct="1"/>
            <a:r>
              <a:rPr lang="en-US" altLang="ko-KR"/>
              <a:t>31. Porous Material</a:t>
            </a:r>
          </a:p>
        </p:txBody>
      </p:sp>
      <p:pic>
        <p:nvPicPr>
          <p:cNvPr id="2" name="그림 1">
            <a:extLst>
              <a:ext uri="{FF2B5EF4-FFF2-40B4-BE49-F238E27FC236}">
                <a16:creationId xmlns:a16="http://schemas.microsoft.com/office/drawing/2014/main" id="{0F246315-3954-45AC-9C56-BAF16A11A986}"/>
              </a:ext>
            </a:extLst>
          </p:cNvPr>
          <p:cNvPicPr>
            <a:picLocks noChangeAspect="1"/>
          </p:cNvPicPr>
          <p:nvPr/>
        </p:nvPicPr>
        <p:blipFill>
          <a:blip r:embed="rId2"/>
          <a:stretch>
            <a:fillRect/>
          </a:stretch>
        </p:blipFill>
        <p:spPr>
          <a:xfrm>
            <a:off x="128464" y="764704"/>
            <a:ext cx="9733354" cy="54006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0" y="0"/>
            <a:ext cx="8420100" cy="609600"/>
          </a:xfrm>
        </p:spPr>
        <p:txBody>
          <a:bodyPr/>
          <a:lstStyle/>
          <a:p>
            <a:pPr eaLnBrk="1" hangingPunct="1"/>
            <a:r>
              <a:rPr lang="en-US" altLang="ko-KR"/>
              <a:t>32. Changing the Color</a:t>
            </a:r>
          </a:p>
        </p:txBody>
      </p:sp>
      <p:pic>
        <p:nvPicPr>
          <p:cNvPr id="2" name="그림 1">
            <a:extLst>
              <a:ext uri="{FF2B5EF4-FFF2-40B4-BE49-F238E27FC236}">
                <a16:creationId xmlns:a16="http://schemas.microsoft.com/office/drawing/2014/main" id="{B752E0D3-22CE-4772-9F35-BE7908DADEB4}"/>
              </a:ext>
            </a:extLst>
          </p:cNvPr>
          <p:cNvPicPr>
            <a:picLocks noChangeAspect="1"/>
          </p:cNvPicPr>
          <p:nvPr/>
        </p:nvPicPr>
        <p:blipFill>
          <a:blip r:embed="rId2"/>
          <a:stretch>
            <a:fillRect/>
          </a:stretch>
        </p:blipFill>
        <p:spPr>
          <a:xfrm>
            <a:off x="27010" y="836712"/>
            <a:ext cx="9885891" cy="5256584"/>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0" y="0"/>
            <a:ext cx="8420100" cy="609600"/>
          </a:xfrm>
        </p:spPr>
        <p:txBody>
          <a:bodyPr/>
          <a:lstStyle/>
          <a:p>
            <a:pPr eaLnBrk="1" hangingPunct="1"/>
            <a:r>
              <a:rPr lang="en-US" altLang="ko-KR"/>
              <a:t>33. Homogeneity</a:t>
            </a:r>
          </a:p>
        </p:txBody>
      </p:sp>
      <p:pic>
        <p:nvPicPr>
          <p:cNvPr id="2" name="그림 1">
            <a:extLst>
              <a:ext uri="{FF2B5EF4-FFF2-40B4-BE49-F238E27FC236}">
                <a16:creationId xmlns:a16="http://schemas.microsoft.com/office/drawing/2014/main" id="{C6BCEEE5-7774-4449-BE08-94CB70049ECE}"/>
              </a:ext>
            </a:extLst>
          </p:cNvPr>
          <p:cNvPicPr>
            <a:picLocks noChangeAspect="1"/>
          </p:cNvPicPr>
          <p:nvPr/>
        </p:nvPicPr>
        <p:blipFill>
          <a:blip r:embed="rId2"/>
          <a:stretch>
            <a:fillRect/>
          </a:stretch>
        </p:blipFill>
        <p:spPr>
          <a:xfrm>
            <a:off x="200471" y="908720"/>
            <a:ext cx="9746537" cy="4824536"/>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0" y="0"/>
            <a:ext cx="8420100" cy="609600"/>
          </a:xfrm>
        </p:spPr>
        <p:txBody>
          <a:bodyPr/>
          <a:lstStyle/>
          <a:p>
            <a:pPr eaLnBrk="1" hangingPunct="1"/>
            <a:r>
              <a:rPr lang="en-US" altLang="ko-KR"/>
              <a:t>34. Reject &amp; Regenerate Parts</a:t>
            </a:r>
          </a:p>
        </p:txBody>
      </p:sp>
      <p:pic>
        <p:nvPicPr>
          <p:cNvPr id="2" name="그림 1">
            <a:extLst>
              <a:ext uri="{FF2B5EF4-FFF2-40B4-BE49-F238E27FC236}">
                <a16:creationId xmlns:a16="http://schemas.microsoft.com/office/drawing/2014/main" id="{58B9EF8D-CBA5-480B-AF39-8375ABE318F0}"/>
              </a:ext>
            </a:extLst>
          </p:cNvPr>
          <p:cNvPicPr>
            <a:picLocks noChangeAspect="1"/>
          </p:cNvPicPr>
          <p:nvPr/>
        </p:nvPicPr>
        <p:blipFill>
          <a:blip r:embed="rId2"/>
          <a:stretch>
            <a:fillRect/>
          </a:stretch>
        </p:blipFill>
        <p:spPr>
          <a:xfrm>
            <a:off x="344487" y="836712"/>
            <a:ext cx="9518213" cy="511256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3"/>
          <p:cNvSpPr>
            <a:spLocks noChangeArrowheads="1"/>
          </p:cNvSpPr>
          <p:nvPr/>
        </p:nvSpPr>
        <p:spPr bwMode="auto">
          <a:xfrm>
            <a:off x="4859338" y="9048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algn="ctr" eaLnBrk="1" hangingPunct="1"/>
            <a:endParaRPr lang="ko-KR" altLang="ko-KR" sz="1800">
              <a:latin typeface="Arial" pitchFamily="34" charset="0"/>
              <a:ea typeface="돋움" pitchFamily="50" charset="-127"/>
            </a:endParaRPr>
          </a:p>
        </p:txBody>
      </p:sp>
      <p:sp>
        <p:nvSpPr>
          <p:cNvPr id="91139" name="Text Box 5"/>
          <p:cNvSpPr txBox="1">
            <a:spLocks noChangeArrowheads="1"/>
          </p:cNvSpPr>
          <p:nvPr/>
        </p:nvSpPr>
        <p:spPr bwMode="auto">
          <a:xfrm>
            <a:off x="809625" y="1319213"/>
            <a:ext cx="2514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algn="ctr" eaLnBrk="1" latinLnBrk="0" hangingPunct="1">
              <a:spcBef>
                <a:spcPct val="50000"/>
              </a:spcBef>
            </a:pPr>
            <a:r>
              <a:rPr kumimoji="0" lang="ko-KR" altLang="en-US" sz="1600">
                <a:solidFill>
                  <a:srgbClr val="000000"/>
                </a:solidFill>
              </a:rPr>
              <a:t>이상 </a:t>
            </a:r>
            <a:r>
              <a:rPr kumimoji="0" lang="en-US" altLang="ko-KR" sz="1600">
                <a:solidFill>
                  <a:srgbClr val="000000"/>
                </a:solidFill>
              </a:rPr>
              <a:t>(To Be)</a:t>
            </a:r>
          </a:p>
        </p:txBody>
      </p:sp>
      <p:sp>
        <p:nvSpPr>
          <p:cNvPr id="91140" name="Text Box 6"/>
          <p:cNvSpPr txBox="1">
            <a:spLocks noChangeArrowheads="1"/>
          </p:cNvSpPr>
          <p:nvPr/>
        </p:nvSpPr>
        <p:spPr bwMode="auto">
          <a:xfrm>
            <a:off x="809625" y="3357563"/>
            <a:ext cx="2497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algn="ctr" eaLnBrk="1" latinLnBrk="0" hangingPunct="1">
              <a:spcBef>
                <a:spcPct val="50000"/>
              </a:spcBef>
            </a:pPr>
            <a:r>
              <a:rPr kumimoji="0" lang="ko-KR" altLang="en-US" sz="1600">
                <a:solidFill>
                  <a:srgbClr val="000000"/>
                </a:solidFill>
              </a:rPr>
              <a:t>현재 </a:t>
            </a:r>
            <a:r>
              <a:rPr kumimoji="0" lang="en-US" altLang="ko-KR" sz="1600">
                <a:solidFill>
                  <a:srgbClr val="000000"/>
                </a:solidFill>
              </a:rPr>
              <a:t>(As Is)</a:t>
            </a:r>
          </a:p>
        </p:txBody>
      </p:sp>
      <p:sp>
        <p:nvSpPr>
          <p:cNvPr id="91141" name="Text Box 7"/>
          <p:cNvSpPr txBox="1">
            <a:spLocks noChangeArrowheads="1"/>
          </p:cNvSpPr>
          <p:nvPr/>
        </p:nvSpPr>
        <p:spPr bwMode="auto">
          <a:xfrm>
            <a:off x="0" y="2060575"/>
            <a:ext cx="1800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algn="ctr" eaLnBrk="1" latinLnBrk="0" hangingPunct="1">
              <a:spcBef>
                <a:spcPct val="50000"/>
              </a:spcBef>
            </a:pPr>
            <a:r>
              <a:rPr kumimoji="0" lang="ko-KR" altLang="en-US" sz="1600" u="sng"/>
              <a:t>차이 </a:t>
            </a:r>
            <a:r>
              <a:rPr kumimoji="0" lang="en-US" altLang="ko-KR" sz="1600" u="sng"/>
              <a:t>= </a:t>
            </a:r>
            <a:r>
              <a:rPr kumimoji="0" lang="ko-KR" altLang="en-US" sz="1600" u="sng"/>
              <a:t>문제</a:t>
            </a:r>
          </a:p>
        </p:txBody>
      </p:sp>
      <p:grpSp>
        <p:nvGrpSpPr>
          <p:cNvPr id="91142" name="Group 8"/>
          <p:cNvGrpSpPr>
            <a:grpSpLocks/>
          </p:cNvGrpSpPr>
          <p:nvPr/>
        </p:nvGrpSpPr>
        <p:grpSpPr bwMode="auto">
          <a:xfrm>
            <a:off x="200025" y="1849438"/>
            <a:ext cx="3241675" cy="1452562"/>
            <a:chOff x="685" y="1027"/>
            <a:chExt cx="2605" cy="915"/>
          </a:xfrm>
        </p:grpSpPr>
        <p:sp>
          <p:nvSpPr>
            <p:cNvPr id="91150" name="Line 9"/>
            <p:cNvSpPr>
              <a:spLocks noChangeShapeType="1"/>
            </p:cNvSpPr>
            <p:nvPr/>
          </p:nvSpPr>
          <p:spPr bwMode="auto">
            <a:xfrm>
              <a:off x="685" y="1027"/>
              <a:ext cx="2605"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91151" name="Line 10"/>
            <p:cNvSpPr>
              <a:spLocks noChangeShapeType="1"/>
            </p:cNvSpPr>
            <p:nvPr/>
          </p:nvSpPr>
          <p:spPr bwMode="auto">
            <a:xfrm>
              <a:off x="685" y="1942"/>
              <a:ext cx="2605"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91152" name="Line 11"/>
            <p:cNvSpPr>
              <a:spLocks noChangeShapeType="1"/>
            </p:cNvSpPr>
            <p:nvPr/>
          </p:nvSpPr>
          <p:spPr bwMode="auto">
            <a:xfrm>
              <a:off x="1920" y="1044"/>
              <a:ext cx="0" cy="862"/>
            </a:xfrm>
            <a:prstGeom prst="line">
              <a:avLst/>
            </a:prstGeom>
            <a:noFill/>
            <a:ln w="57150">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ko-KR" altLang="en-US"/>
            </a:p>
          </p:txBody>
        </p:sp>
      </p:grpSp>
      <p:pic>
        <p:nvPicPr>
          <p:cNvPr id="91143" name="Picture 21" descr="파일 이름: j0250424.wmf&#10;키워드: leisure, 남성, 남자 ...&#10;파일 크기: 22K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0613" y="2276475"/>
            <a:ext cx="1084262"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4" name="Picture 22" descr="파일 이름: j0290349.wmf&#10;키워드: leisure, sports, 깃발 ...&#10;파일 크기: 16K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 y="981075"/>
            <a:ext cx="87788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직사각형 24"/>
          <p:cNvSpPr/>
          <p:nvPr/>
        </p:nvSpPr>
        <p:spPr>
          <a:xfrm>
            <a:off x="273050" y="2325688"/>
            <a:ext cx="787400" cy="461962"/>
          </a:xfrm>
          <a:prstGeom prst="rect">
            <a:avLst/>
          </a:prstGeom>
        </p:spPr>
        <p:txBody>
          <a:bodyPr wrap="none">
            <a:spAutoFit/>
          </a:bodyPr>
          <a:lstStyle/>
          <a:p>
            <a:pPr>
              <a:defRPr/>
            </a:pPr>
            <a:r>
              <a:rPr lang="ko-KR" altLang="en-US" dirty="0">
                <a:solidFill>
                  <a:srgbClr val="FF0000"/>
                </a:solidFill>
                <a:effectLst>
                  <a:outerShdw blurRad="38100" dist="38100" dir="2700000" algn="tl">
                    <a:srgbClr val="C0C0C0"/>
                  </a:outerShdw>
                </a:effectLst>
              </a:rPr>
              <a:t>모순</a:t>
            </a:r>
            <a:endParaRPr lang="ko-KR" altLang="en-US" dirty="0">
              <a:solidFill>
                <a:srgbClr val="FF0000"/>
              </a:solidFill>
            </a:endParaRPr>
          </a:p>
        </p:txBody>
      </p:sp>
      <p:sp>
        <p:nvSpPr>
          <p:cNvPr id="26" name="직사각형 25"/>
          <p:cNvSpPr/>
          <p:nvPr/>
        </p:nvSpPr>
        <p:spPr>
          <a:xfrm>
            <a:off x="2732088" y="1162050"/>
            <a:ext cx="1089025" cy="461963"/>
          </a:xfrm>
          <a:prstGeom prst="rect">
            <a:avLst/>
          </a:prstGeom>
        </p:spPr>
        <p:txBody>
          <a:bodyPr wrap="none">
            <a:spAutoFit/>
          </a:bodyPr>
          <a:lstStyle/>
          <a:p>
            <a:pPr>
              <a:defRPr/>
            </a:pPr>
            <a:r>
              <a:rPr lang="ko-KR" altLang="en-US" dirty="0">
                <a:solidFill>
                  <a:srgbClr val="FF0000"/>
                </a:solidFill>
                <a:effectLst>
                  <a:outerShdw blurRad="38100" dist="38100" dir="2700000" algn="tl">
                    <a:srgbClr val="C0C0C0"/>
                  </a:outerShdw>
                </a:effectLst>
              </a:rPr>
              <a:t>이상성</a:t>
            </a:r>
            <a:endParaRPr lang="ko-KR" altLang="en-US" dirty="0">
              <a:solidFill>
                <a:srgbClr val="FF0000"/>
              </a:solidFill>
            </a:endParaRPr>
          </a:p>
        </p:txBody>
      </p:sp>
      <p:sp>
        <p:nvSpPr>
          <p:cNvPr id="27" name="직사각형 26"/>
          <p:cNvSpPr/>
          <p:nvPr/>
        </p:nvSpPr>
        <p:spPr>
          <a:xfrm>
            <a:off x="2803525" y="3448050"/>
            <a:ext cx="787400" cy="461963"/>
          </a:xfrm>
          <a:prstGeom prst="rect">
            <a:avLst/>
          </a:prstGeom>
        </p:spPr>
        <p:txBody>
          <a:bodyPr wrap="none">
            <a:spAutoFit/>
          </a:bodyPr>
          <a:lstStyle/>
          <a:p>
            <a:pPr>
              <a:defRPr/>
            </a:pPr>
            <a:r>
              <a:rPr lang="ko-KR" altLang="en-US" dirty="0">
                <a:solidFill>
                  <a:srgbClr val="FF0000"/>
                </a:solidFill>
                <a:effectLst>
                  <a:outerShdw blurRad="38100" dist="38100" dir="2700000" algn="tl">
                    <a:srgbClr val="C0C0C0"/>
                  </a:outerShdw>
                </a:effectLst>
              </a:rPr>
              <a:t>자원</a:t>
            </a:r>
            <a:endParaRPr lang="ko-KR" altLang="en-US" dirty="0">
              <a:solidFill>
                <a:srgbClr val="FF0000"/>
              </a:solidFill>
            </a:endParaRPr>
          </a:p>
        </p:txBody>
      </p:sp>
      <p:sp>
        <p:nvSpPr>
          <p:cNvPr id="90124" name="직사각형 27"/>
          <p:cNvSpPr>
            <a:spLocks noChangeArrowheads="1"/>
          </p:cNvSpPr>
          <p:nvPr/>
        </p:nvSpPr>
        <p:spPr bwMode="auto">
          <a:xfrm>
            <a:off x="3944937" y="987157"/>
            <a:ext cx="5616575" cy="3373231"/>
          </a:xfrm>
          <a:prstGeom prst="rect">
            <a:avLst/>
          </a:prstGeom>
          <a:noFill/>
          <a:ln w="9525">
            <a:noFill/>
            <a:miter lim="800000"/>
            <a:headEnd/>
            <a:tailEnd/>
          </a:ln>
        </p:spPr>
        <p:txBody>
          <a:bodyPr>
            <a:spAutoFit/>
          </a:bodyPr>
          <a:lstStyle/>
          <a:p>
            <a:pPr marL="342900" indent="-342900">
              <a:buFont typeface="Wingdings" panose="05000000000000000000" pitchFamily="2" charset="2"/>
              <a:buChar char="l"/>
              <a:defRPr/>
            </a:pPr>
            <a:r>
              <a:rPr lang="en-US" altLang="ko-KR" sz="2000" b="1" dirty="0">
                <a:solidFill>
                  <a:srgbClr val="3333FF"/>
                </a:solidFill>
              </a:rPr>
              <a:t>Inventive Problem/</a:t>
            </a:r>
            <a:r>
              <a:rPr lang="ko-KR" altLang="en-US" sz="2000" b="1" dirty="0">
                <a:solidFill>
                  <a:srgbClr val="3333FF"/>
                </a:solidFill>
              </a:rPr>
              <a:t>창의적 문제</a:t>
            </a:r>
            <a:r>
              <a:rPr lang="en-US" altLang="ko-KR" sz="2000" b="1" dirty="0">
                <a:solidFill>
                  <a:srgbClr val="3333FF"/>
                </a:solidFill>
              </a:rPr>
              <a:t>/</a:t>
            </a:r>
            <a:r>
              <a:rPr lang="ko-KR" altLang="en-US" sz="2000" b="1" dirty="0">
                <a:solidFill>
                  <a:srgbClr val="3333FF"/>
                </a:solidFill>
              </a:rPr>
              <a:t>발명 문제 </a:t>
            </a:r>
            <a:endParaRPr lang="en-US" altLang="ko-KR" sz="2000" b="1" dirty="0">
              <a:solidFill>
                <a:srgbClr val="3333FF"/>
              </a:solidFill>
            </a:endParaRPr>
          </a:p>
          <a:p>
            <a:pPr marL="800100" lvl="1" indent="-342900">
              <a:buFont typeface="Wingdings" panose="05000000000000000000" pitchFamily="2" charset="2"/>
              <a:buChar char="ü"/>
              <a:defRPr/>
            </a:pPr>
            <a:r>
              <a:rPr lang="ko-KR" altLang="en-US" sz="1800" b="1" dirty="0"/>
              <a:t>최소한 하나 이상의 </a:t>
            </a:r>
            <a:r>
              <a:rPr lang="en-US" altLang="ko-KR" sz="1800" b="1" dirty="0"/>
              <a:t>(</a:t>
            </a:r>
            <a:r>
              <a:rPr lang="ko-KR" altLang="en-US" sz="1800" b="1" dirty="0"/>
              <a:t>기술적</a:t>
            </a:r>
            <a:r>
              <a:rPr lang="en-US" altLang="ko-KR" sz="1800" b="1" dirty="0"/>
              <a:t>) </a:t>
            </a:r>
            <a:r>
              <a:rPr lang="ko-KR" altLang="en-US" sz="1800" b="1" dirty="0"/>
              <a:t>모순을 가지고 있으며 아직 그 해결안이 알려져 있지 않은 문제</a:t>
            </a:r>
            <a:endParaRPr lang="en-US" altLang="ko-KR" sz="1800" b="1" dirty="0"/>
          </a:p>
          <a:p>
            <a:pPr marL="342900" indent="-342900">
              <a:buFont typeface="Wingdings" panose="05000000000000000000" pitchFamily="2" charset="2"/>
              <a:buChar char="l"/>
              <a:defRPr/>
            </a:pPr>
            <a:r>
              <a:rPr lang="ko-KR" altLang="en-US" sz="2000" b="1" dirty="0">
                <a:solidFill>
                  <a:srgbClr val="0000FF"/>
                </a:solidFill>
              </a:rPr>
              <a:t>강력한 해결안이란 </a:t>
            </a:r>
            <a:r>
              <a:rPr lang="en-US" altLang="ko-KR" sz="2000" b="1" dirty="0">
                <a:solidFill>
                  <a:srgbClr val="0000FF"/>
                </a:solidFill>
              </a:rPr>
              <a:t>? </a:t>
            </a:r>
          </a:p>
          <a:p>
            <a:pPr marL="800100" lvl="1" indent="-342900">
              <a:buFont typeface="Wingdings" panose="05000000000000000000" pitchFamily="2" charset="2"/>
              <a:buChar char=""/>
              <a:defRPr/>
            </a:pPr>
            <a:r>
              <a:rPr lang="ko-KR" altLang="en-US" b="1" dirty="0">
                <a:solidFill>
                  <a:srgbClr val="0000FF"/>
                </a:solidFill>
              </a:rPr>
              <a:t>모순</a:t>
            </a:r>
            <a:r>
              <a:rPr lang="ko-KR" altLang="en-US" b="1" dirty="0"/>
              <a:t>을 해결한다</a:t>
            </a:r>
            <a:r>
              <a:rPr lang="en-US" altLang="ko-KR" b="1" dirty="0"/>
              <a:t>.</a:t>
            </a:r>
          </a:p>
          <a:p>
            <a:pPr marL="800100" lvl="1" indent="-342900">
              <a:buFont typeface="Wingdings" panose="05000000000000000000" pitchFamily="2" charset="2"/>
              <a:buChar char=""/>
              <a:defRPr/>
            </a:pPr>
            <a:r>
              <a:rPr lang="ko-KR" altLang="en-US" b="1" dirty="0">
                <a:solidFill>
                  <a:srgbClr val="0000FF"/>
                </a:solidFill>
              </a:rPr>
              <a:t>이상성</a:t>
            </a:r>
            <a:r>
              <a:rPr lang="ko-KR" altLang="en-US" b="1" dirty="0"/>
              <a:t>을 증가 시킨다</a:t>
            </a:r>
            <a:r>
              <a:rPr lang="en-US" altLang="ko-KR" b="1" dirty="0"/>
              <a:t>. </a:t>
            </a:r>
          </a:p>
          <a:p>
            <a:pPr marL="800100" lvl="1" indent="-342900">
              <a:buFont typeface="Wingdings" panose="05000000000000000000" pitchFamily="2" charset="2"/>
              <a:buChar char=""/>
              <a:defRPr/>
            </a:pPr>
            <a:r>
              <a:rPr lang="ko-KR" altLang="en-US" b="1" dirty="0"/>
              <a:t>문제 상황에서 쉽게 활용 가능한 저 비용의 </a:t>
            </a:r>
            <a:r>
              <a:rPr lang="ko-KR" altLang="en-US" b="1" dirty="0">
                <a:solidFill>
                  <a:srgbClr val="0000FF"/>
                </a:solidFill>
              </a:rPr>
              <a:t>자원</a:t>
            </a:r>
            <a:r>
              <a:rPr lang="ko-KR" altLang="en-US" b="1" dirty="0"/>
              <a:t>을 사용한다</a:t>
            </a:r>
            <a:r>
              <a:rPr lang="en-US" altLang="ko-KR" b="1" dirty="0"/>
              <a:t>.</a:t>
            </a:r>
          </a:p>
        </p:txBody>
      </p:sp>
      <p:sp>
        <p:nvSpPr>
          <p:cNvPr id="91149" name="직사각형 15"/>
          <p:cNvSpPr>
            <a:spLocks noChangeArrowheads="1"/>
          </p:cNvSpPr>
          <p:nvPr/>
        </p:nvSpPr>
        <p:spPr bwMode="auto">
          <a:xfrm>
            <a:off x="631825" y="4724400"/>
            <a:ext cx="806608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eaLnBrk="1" hangingPunct="1"/>
            <a:r>
              <a:rPr lang="en-US" altLang="ko-KR" sz="2000" dirty="0">
                <a:solidFill>
                  <a:srgbClr val="0000FF"/>
                </a:solidFill>
              </a:rPr>
              <a:t>TRIZ</a:t>
            </a:r>
          </a:p>
          <a:p>
            <a:pPr marL="800100" lvl="1" indent="-342900" eaLnBrk="1" hangingPunct="1">
              <a:buFont typeface="Wingdings" panose="05000000000000000000" pitchFamily="2" charset="2"/>
              <a:buChar char="ü"/>
            </a:pPr>
            <a:r>
              <a:rPr lang="ko-KR" altLang="en-US" sz="2000" dirty="0"/>
              <a:t>주어진 문제의 가장 이상적인 결과를 얻어내는데 관건이 되는 모순을 찾아내고 이를 극복함으로써 혁신적 해결안을 얻을 수 있는 방법론 </a:t>
            </a:r>
            <a:r>
              <a:rPr lang="en-US" altLang="ko-KR" sz="2000" dirty="0">
                <a:solidFill>
                  <a:srgbClr val="FF0000"/>
                </a:solidFill>
                <a:sym typeface="Wingdings" pitchFamily="2" charset="2"/>
              </a:rPr>
              <a:t> </a:t>
            </a:r>
            <a:r>
              <a:rPr lang="ko-KR" altLang="en-US" sz="2000" dirty="0">
                <a:solidFill>
                  <a:srgbClr val="FF0000"/>
                </a:solidFill>
                <a:sym typeface="Wingdings" pitchFamily="2" charset="2"/>
              </a:rPr>
              <a:t>근본 모순의 제거 </a:t>
            </a:r>
            <a:r>
              <a:rPr lang="en-US" altLang="ko-KR" sz="2000" dirty="0">
                <a:solidFill>
                  <a:srgbClr val="FF0000"/>
                </a:solidFill>
                <a:sym typeface="Wingdings" pitchFamily="2" charset="2"/>
              </a:rPr>
              <a:t>!</a:t>
            </a:r>
            <a:endParaRPr lang="ko-KR" altLang="en-US" sz="2000" dirty="0">
              <a:solidFill>
                <a:srgbClr val="FF0000"/>
              </a:solidFill>
            </a:endParaRPr>
          </a:p>
        </p:txBody>
      </p:sp>
      <p:sp>
        <p:nvSpPr>
          <p:cNvPr id="17" name="Text Box 3"/>
          <p:cNvSpPr txBox="1">
            <a:spLocks noChangeArrowheads="1"/>
          </p:cNvSpPr>
          <p:nvPr/>
        </p:nvSpPr>
        <p:spPr bwMode="auto">
          <a:xfrm>
            <a:off x="56046" y="108427"/>
            <a:ext cx="83375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algn="l" eaLnBrk="1" hangingPunct="1"/>
            <a:r>
              <a:rPr lang="en-US" altLang="ko-KR" sz="3200" dirty="0"/>
              <a:t>TRIZ</a:t>
            </a:r>
            <a:r>
              <a:rPr lang="ko-KR" altLang="en-US" sz="3200" dirty="0"/>
              <a:t>의 기본 개념</a:t>
            </a:r>
          </a:p>
        </p:txBody>
      </p:sp>
    </p:spTree>
    <p:extLst>
      <p:ext uri="{BB962C8B-B14F-4D97-AF65-F5344CB8AC3E}">
        <p14:creationId xmlns:p14="http://schemas.microsoft.com/office/powerpoint/2010/main" val="39378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0" y="0"/>
            <a:ext cx="8420100" cy="609600"/>
          </a:xfrm>
        </p:spPr>
        <p:txBody>
          <a:bodyPr/>
          <a:lstStyle/>
          <a:p>
            <a:pPr eaLnBrk="1" hangingPunct="1"/>
            <a:r>
              <a:rPr lang="en-US" altLang="ko-KR"/>
              <a:t>35. Transformation of Property</a:t>
            </a:r>
          </a:p>
        </p:txBody>
      </p:sp>
      <p:pic>
        <p:nvPicPr>
          <p:cNvPr id="2" name="그림 1">
            <a:extLst>
              <a:ext uri="{FF2B5EF4-FFF2-40B4-BE49-F238E27FC236}">
                <a16:creationId xmlns:a16="http://schemas.microsoft.com/office/drawing/2014/main" id="{2C650F01-06A3-4D6D-B69B-88ACDC41707F}"/>
              </a:ext>
            </a:extLst>
          </p:cNvPr>
          <p:cNvPicPr>
            <a:picLocks noChangeAspect="1"/>
          </p:cNvPicPr>
          <p:nvPr/>
        </p:nvPicPr>
        <p:blipFill>
          <a:blip r:embed="rId2"/>
          <a:stretch>
            <a:fillRect/>
          </a:stretch>
        </p:blipFill>
        <p:spPr>
          <a:xfrm>
            <a:off x="200472" y="836712"/>
            <a:ext cx="9504552" cy="54006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a:xfrm>
            <a:off x="0" y="0"/>
            <a:ext cx="8420100" cy="609600"/>
          </a:xfrm>
        </p:spPr>
        <p:txBody>
          <a:bodyPr/>
          <a:lstStyle/>
          <a:p>
            <a:pPr eaLnBrk="1" hangingPunct="1"/>
            <a:r>
              <a:rPr lang="en-US" altLang="ko-KR"/>
              <a:t>36. Phase Transition</a:t>
            </a:r>
          </a:p>
        </p:txBody>
      </p:sp>
      <p:pic>
        <p:nvPicPr>
          <p:cNvPr id="2" name="그림 1">
            <a:extLst>
              <a:ext uri="{FF2B5EF4-FFF2-40B4-BE49-F238E27FC236}">
                <a16:creationId xmlns:a16="http://schemas.microsoft.com/office/drawing/2014/main" id="{3F05A58F-CF88-41F2-A76F-62199C058BA0}"/>
              </a:ext>
            </a:extLst>
          </p:cNvPr>
          <p:cNvPicPr>
            <a:picLocks noChangeAspect="1"/>
          </p:cNvPicPr>
          <p:nvPr/>
        </p:nvPicPr>
        <p:blipFill>
          <a:blip r:embed="rId2"/>
          <a:stretch>
            <a:fillRect/>
          </a:stretch>
        </p:blipFill>
        <p:spPr>
          <a:xfrm>
            <a:off x="157232" y="980728"/>
            <a:ext cx="9591535" cy="489654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a:xfrm>
            <a:off x="0" y="0"/>
            <a:ext cx="8420100" cy="609600"/>
          </a:xfrm>
        </p:spPr>
        <p:txBody>
          <a:bodyPr/>
          <a:lstStyle/>
          <a:p>
            <a:pPr eaLnBrk="1" hangingPunct="1"/>
            <a:r>
              <a:rPr lang="en-US" altLang="ko-KR"/>
              <a:t>37. Thermal Expansion</a:t>
            </a:r>
          </a:p>
        </p:txBody>
      </p:sp>
      <p:pic>
        <p:nvPicPr>
          <p:cNvPr id="2" name="그림 1">
            <a:extLst>
              <a:ext uri="{FF2B5EF4-FFF2-40B4-BE49-F238E27FC236}">
                <a16:creationId xmlns:a16="http://schemas.microsoft.com/office/drawing/2014/main" id="{E6D3E0A5-95BC-48F1-B1B5-A0665B1180D7}"/>
              </a:ext>
            </a:extLst>
          </p:cNvPr>
          <p:cNvPicPr>
            <a:picLocks noChangeAspect="1"/>
          </p:cNvPicPr>
          <p:nvPr/>
        </p:nvPicPr>
        <p:blipFill>
          <a:blip r:embed="rId2"/>
          <a:stretch>
            <a:fillRect/>
          </a:stretch>
        </p:blipFill>
        <p:spPr>
          <a:xfrm>
            <a:off x="200472" y="836712"/>
            <a:ext cx="9568723" cy="5040560"/>
          </a:xfrm>
          <a:prstGeom prst="rect">
            <a:avLst/>
          </a:prstGeom>
        </p:spPr>
      </p:pic>
      <p:sp>
        <p:nvSpPr>
          <p:cNvPr id="4" name="타원 3"/>
          <p:cNvSpPr/>
          <p:nvPr/>
        </p:nvSpPr>
        <p:spPr bwMode="auto">
          <a:xfrm>
            <a:off x="0" y="0"/>
            <a:ext cx="560512" cy="609600"/>
          </a:xfrm>
          <a:prstGeom prst="ellipse">
            <a:avLst/>
          </a:prstGeom>
          <a:solidFill>
            <a:srgbClr val="FF0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0" y="0"/>
            <a:ext cx="8420100" cy="609600"/>
          </a:xfrm>
        </p:spPr>
        <p:txBody>
          <a:bodyPr/>
          <a:lstStyle/>
          <a:p>
            <a:pPr eaLnBrk="1" hangingPunct="1"/>
            <a:r>
              <a:rPr lang="en-US" altLang="ko-KR"/>
              <a:t>38. Accelerated Oxidation</a:t>
            </a:r>
          </a:p>
        </p:txBody>
      </p:sp>
      <p:pic>
        <p:nvPicPr>
          <p:cNvPr id="2" name="그림 1">
            <a:extLst>
              <a:ext uri="{FF2B5EF4-FFF2-40B4-BE49-F238E27FC236}">
                <a16:creationId xmlns:a16="http://schemas.microsoft.com/office/drawing/2014/main" id="{AD986732-87D2-4F96-BDA8-2D4EBBEDCB15}"/>
              </a:ext>
            </a:extLst>
          </p:cNvPr>
          <p:cNvPicPr>
            <a:picLocks noChangeAspect="1"/>
          </p:cNvPicPr>
          <p:nvPr/>
        </p:nvPicPr>
        <p:blipFill>
          <a:blip r:embed="rId2"/>
          <a:stretch>
            <a:fillRect/>
          </a:stretch>
        </p:blipFill>
        <p:spPr>
          <a:xfrm>
            <a:off x="200472" y="764703"/>
            <a:ext cx="9649072" cy="5050209"/>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0" y="0"/>
            <a:ext cx="8420100" cy="609600"/>
          </a:xfrm>
        </p:spPr>
        <p:txBody>
          <a:bodyPr/>
          <a:lstStyle/>
          <a:p>
            <a:pPr eaLnBrk="1" hangingPunct="1"/>
            <a:r>
              <a:rPr lang="en-US" altLang="ko-KR"/>
              <a:t>39. Inert Environment</a:t>
            </a:r>
          </a:p>
        </p:txBody>
      </p:sp>
      <p:pic>
        <p:nvPicPr>
          <p:cNvPr id="2" name="그림 1">
            <a:extLst>
              <a:ext uri="{FF2B5EF4-FFF2-40B4-BE49-F238E27FC236}">
                <a16:creationId xmlns:a16="http://schemas.microsoft.com/office/drawing/2014/main" id="{E4B22387-E07F-4661-B51E-719CC0435E3F}"/>
              </a:ext>
            </a:extLst>
          </p:cNvPr>
          <p:cNvPicPr>
            <a:picLocks noChangeAspect="1"/>
          </p:cNvPicPr>
          <p:nvPr/>
        </p:nvPicPr>
        <p:blipFill>
          <a:blip r:embed="rId2"/>
          <a:stretch>
            <a:fillRect/>
          </a:stretch>
        </p:blipFill>
        <p:spPr>
          <a:xfrm>
            <a:off x="146647" y="908720"/>
            <a:ext cx="9612706" cy="4824536"/>
          </a:xfrm>
          <a:prstGeom prst="rect">
            <a:avLst/>
          </a:prstGeom>
        </p:spPr>
      </p:pic>
      <p:sp>
        <p:nvSpPr>
          <p:cNvPr id="4" name="타원 3"/>
          <p:cNvSpPr/>
          <p:nvPr/>
        </p:nvSpPr>
        <p:spPr bwMode="auto">
          <a:xfrm>
            <a:off x="0" y="0"/>
            <a:ext cx="560512" cy="609600"/>
          </a:xfrm>
          <a:prstGeom prst="ellipse">
            <a:avLst/>
          </a:prstGeom>
          <a:solidFill>
            <a:srgbClr val="FF0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a:xfrm>
            <a:off x="0" y="0"/>
            <a:ext cx="8420100" cy="609600"/>
          </a:xfrm>
        </p:spPr>
        <p:txBody>
          <a:bodyPr/>
          <a:lstStyle/>
          <a:p>
            <a:pPr eaLnBrk="1" hangingPunct="1"/>
            <a:r>
              <a:rPr lang="en-US" altLang="ko-KR"/>
              <a:t>40. Composite Materials</a:t>
            </a:r>
          </a:p>
        </p:txBody>
      </p:sp>
      <p:pic>
        <p:nvPicPr>
          <p:cNvPr id="2" name="그림 1">
            <a:extLst>
              <a:ext uri="{FF2B5EF4-FFF2-40B4-BE49-F238E27FC236}">
                <a16:creationId xmlns:a16="http://schemas.microsoft.com/office/drawing/2014/main" id="{EDD01CF0-DCB3-452A-9048-CFEDC27CCAE2}"/>
              </a:ext>
            </a:extLst>
          </p:cNvPr>
          <p:cNvPicPr>
            <a:picLocks noChangeAspect="1"/>
          </p:cNvPicPr>
          <p:nvPr/>
        </p:nvPicPr>
        <p:blipFill>
          <a:blip r:embed="rId2"/>
          <a:stretch>
            <a:fillRect/>
          </a:stretch>
        </p:blipFill>
        <p:spPr>
          <a:xfrm>
            <a:off x="86685" y="908720"/>
            <a:ext cx="9726384" cy="4968552"/>
          </a:xfrm>
          <a:prstGeom prst="rect">
            <a:avLst/>
          </a:prstGeom>
        </p:spPr>
      </p:pic>
      <p:sp>
        <p:nvSpPr>
          <p:cNvPr id="4" name="타원 3"/>
          <p:cNvSpPr/>
          <p:nvPr/>
        </p:nvSpPr>
        <p:spPr bwMode="auto">
          <a:xfrm>
            <a:off x="0" y="0"/>
            <a:ext cx="560512" cy="609600"/>
          </a:xfrm>
          <a:prstGeom prst="ellipse">
            <a:avLst/>
          </a:prstGeom>
          <a:solidFill>
            <a:srgbClr val="FF0000">
              <a:alpha val="2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35473" y="116632"/>
            <a:ext cx="5760640" cy="444500"/>
          </a:xfrm>
          <a:prstGeom prst="rect">
            <a:avLst/>
          </a:prstGeom>
          <a:noFill/>
          <a:ln w="9525">
            <a:noFill/>
            <a:miter lim="800000"/>
            <a:headEnd/>
            <a:tailEnd/>
          </a:ln>
          <a:effectLst/>
        </p:spPr>
        <p:txBody>
          <a:bodyPr anchor="ctr"/>
          <a:lstStyle/>
          <a:p>
            <a:pPr eaLnBrk="0" hangingPunct="0"/>
            <a:r>
              <a:rPr lang="en-US" altLang="ko-KR" sz="3200" b="1" kern="0" dirty="0">
                <a:solidFill>
                  <a:srgbClr val="000000"/>
                </a:solidFill>
                <a:latin typeface="HY견고딕" panose="02030600000101010101" pitchFamily="18" charset="-127"/>
                <a:ea typeface="HY견고딕" panose="02030600000101010101" pitchFamily="18" charset="-127"/>
                <a:cs typeface="Arial" panose="020B0604020202020204" pitchFamily="34" charset="0"/>
              </a:rPr>
              <a:t> Thinking</a:t>
            </a:r>
            <a:r>
              <a:rPr lang="ko-KR" altLang="en-US" sz="3200" b="1" kern="0" dirty="0">
                <a:solidFill>
                  <a:srgbClr val="000000"/>
                </a:solidFill>
                <a:latin typeface="HY견고딕" panose="02030600000101010101" pitchFamily="18" charset="-127"/>
                <a:ea typeface="HY견고딕" panose="02030600000101010101" pitchFamily="18" charset="-127"/>
                <a:cs typeface="Arial" panose="020B0604020202020204" pitchFamily="34" charset="0"/>
              </a:rPr>
              <a:t> </a:t>
            </a:r>
            <a:r>
              <a:rPr lang="en-US" altLang="ko-KR" sz="3200" b="1" kern="0" dirty="0">
                <a:solidFill>
                  <a:srgbClr val="000000"/>
                </a:solidFill>
                <a:latin typeface="HY견고딕" panose="02030600000101010101" pitchFamily="18" charset="-127"/>
                <a:ea typeface="HY견고딕" panose="02030600000101010101" pitchFamily="18" charset="-127"/>
                <a:cs typeface="Arial" panose="020B0604020202020204" pitchFamily="34" charset="0"/>
              </a:rPr>
              <a:t>Tools of SIT</a:t>
            </a:r>
            <a:endParaRPr lang="ko-KR" altLang="en-US" sz="3200" b="1" dirty="0">
              <a:solidFill>
                <a:schemeClr val="tx2"/>
              </a:solidFill>
              <a:latin typeface="HY견고딕" panose="02030600000101010101" pitchFamily="18" charset="-127"/>
              <a:ea typeface="HY견고딕" panose="02030600000101010101" pitchFamily="18" charset="-127"/>
              <a:cs typeface="Arial" pitchFamily="34" charset="0"/>
            </a:endParaRPr>
          </a:p>
        </p:txBody>
      </p:sp>
      <p:sp>
        <p:nvSpPr>
          <p:cNvPr id="4" name="Text Box 3"/>
          <p:cNvSpPr txBox="1">
            <a:spLocks noChangeArrowheads="1"/>
          </p:cNvSpPr>
          <p:nvPr/>
        </p:nvSpPr>
        <p:spPr bwMode="auto">
          <a:xfrm>
            <a:off x="632520" y="1340768"/>
            <a:ext cx="8303596" cy="4733604"/>
          </a:xfrm>
          <a:prstGeom prst="rect">
            <a:avLst/>
          </a:prstGeom>
          <a:noFill/>
          <a:ln w="9525">
            <a:noFill/>
            <a:miter lim="800000"/>
            <a:headEnd/>
            <a:tailEnd/>
          </a:ln>
          <a:effectLst/>
        </p:spPr>
        <p:txBody>
          <a:bodyPr wrap="square">
            <a:spAutoFit/>
          </a:bodyPr>
          <a:lstStyle/>
          <a:p>
            <a:pPr>
              <a:lnSpc>
                <a:spcPct val="200000"/>
              </a:lnSpc>
            </a:pPr>
            <a:r>
              <a:rPr lang="en-US" altLang="ko-KR" sz="2600" b="1" dirty="0">
                <a:latin typeface="Arial" charset="0"/>
              </a:rPr>
              <a:t>1.  Subtraction - </a:t>
            </a:r>
            <a:r>
              <a:rPr lang="ko-KR" altLang="en-US" sz="2600" b="1" dirty="0">
                <a:latin typeface="Arial" charset="0"/>
              </a:rPr>
              <a:t>제거</a:t>
            </a:r>
            <a:endParaRPr lang="en-US" altLang="ko-KR" sz="2600" dirty="0">
              <a:latin typeface="Arial" charset="0"/>
            </a:endParaRPr>
          </a:p>
          <a:p>
            <a:pPr>
              <a:lnSpc>
                <a:spcPct val="200000"/>
              </a:lnSpc>
            </a:pPr>
            <a:r>
              <a:rPr lang="en-US" altLang="ko-KR" sz="2600" b="1" dirty="0">
                <a:latin typeface="Arial" charset="0"/>
              </a:rPr>
              <a:t>2.  Task Unification – </a:t>
            </a:r>
            <a:r>
              <a:rPr lang="ko-KR" altLang="en-US" sz="2600" b="1" dirty="0">
                <a:latin typeface="Arial" charset="0"/>
              </a:rPr>
              <a:t>용도 통합</a:t>
            </a:r>
            <a:endParaRPr lang="en-US" altLang="ko-KR" sz="2600" b="1" dirty="0">
              <a:latin typeface="Arial" charset="0"/>
            </a:endParaRPr>
          </a:p>
          <a:p>
            <a:pPr>
              <a:lnSpc>
                <a:spcPct val="200000"/>
              </a:lnSpc>
            </a:pPr>
            <a:r>
              <a:rPr lang="en-US" altLang="ko-KR" sz="2600" b="1" dirty="0">
                <a:latin typeface="Arial" charset="0"/>
              </a:rPr>
              <a:t>3.  Multiplication - </a:t>
            </a:r>
            <a:r>
              <a:rPr lang="ko-KR" altLang="en-US" sz="2600" b="1" dirty="0">
                <a:latin typeface="Arial" charset="0"/>
              </a:rPr>
              <a:t>복제 </a:t>
            </a:r>
            <a:r>
              <a:rPr lang="en-US" altLang="ko-KR" sz="2600" b="1" dirty="0">
                <a:latin typeface="Arial" charset="0"/>
              </a:rPr>
              <a:t>or </a:t>
            </a:r>
            <a:r>
              <a:rPr lang="ko-KR" altLang="en-US" sz="2600" b="1" dirty="0">
                <a:latin typeface="Arial" charset="0"/>
              </a:rPr>
              <a:t>이중화</a:t>
            </a:r>
            <a:endParaRPr lang="en-US" altLang="ko-KR" sz="2600" dirty="0">
              <a:latin typeface="Arial" charset="0"/>
            </a:endParaRPr>
          </a:p>
          <a:p>
            <a:pPr>
              <a:lnSpc>
                <a:spcPct val="200000"/>
              </a:lnSpc>
            </a:pPr>
            <a:r>
              <a:rPr lang="en-US" altLang="ko-KR" sz="2600" b="1" dirty="0">
                <a:latin typeface="Arial" charset="0"/>
              </a:rPr>
              <a:t>4. Division – </a:t>
            </a:r>
            <a:r>
              <a:rPr lang="ko-KR" altLang="en-US" sz="2600" b="1" dirty="0">
                <a:latin typeface="Arial" charset="0"/>
              </a:rPr>
              <a:t>분리</a:t>
            </a:r>
            <a:endParaRPr lang="en-US" altLang="ko-KR" sz="2600" b="1" dirty="0">
              <a:latin typeface="Arial" charset="0"/>
            </a:endParaRPr>
          </a:p>
          <a:p>
            <a:pPr>
              <a:lnSpc>
                <a:spcPct val="200000"/>
              </a:lnSpc>
            </a:pPr>
            <a:r>
              <a:rPr lang="en-US" altLang="ko-KR" sz="2600" b="1" dirty="0">
                <a:latin typeface="Arial" charset="0"/>
              </a:rPr>
              <a:t>5.  Attribute Dependency  – </a:t>
            </a:r>
            <a:r>
              <a:rPr lang="ko-KR" altLang="en-US" sz="2600" b="1" dirty="0">
                <a:latin typeface="Arial" charset="0"/>
              </a:rPr>
              <a:t>속성</a:t>
            </a:r>
            <a:r>
              <a:rPr lang="en-US" altLang="ko-KR" sz="2600" b="1" dirty="0">
                <a:latin typeface="Arial" charset="0"/>
              </a:rPr>
              <a:t> </a:t>
            </a:r>
            <a:r>
              <a:rPr lang="ko-KR" altLang="en-US" sz="2600" b="1" dirty="0">
                <a:latin typeface="Arial" charset="0"/>
              </a:rPr>
              <a:t>의존</a:t>
            </a:r>
            <a:endParaRPr lang="en-US" altLang="ko-KR" sz="2600" dirty="0">
              <a:latin typeface="Arial" charset="0"/>
            </a:endParaRPr>
          </a:p>
        </p:txBody>
      </p:sp>
      <p:sp>
        <p:nvSpPr>
          <p:cNvPr id="3" name="직사각형 2"/>
          <p:cNvSpPr/>
          <p:nvPr/>
        </p:nvSpPr>
        <p:spPr>
          <a:xfrm>
            <a:off x="52996" y="901732"/>
            <a:ext cx="7686720" cy="652486"/>
          </a:xfrm>
          <a:prstGeom prst="rect">
            <a:avLst/>
          </a:prstGeom>
        </p:spPr>
        <p:txBody>
          <a:bodyPr wrap="none">
            <a:spAutoFit/>
          </a:bodyPr>
          <a:lstStyle/>
          <a:p>
            <a:pPr marL="457200" lvl="0" indent="-457200">
              <a:lnSpc>
                <a:spcPct val="130000"/>
              </a:lnSpc>
              <a:buFont typeface="Wingdings" panose="05000000000000000000" pitchFamily="2" charset="2"/>
              <a:buChar char="l"/>
            </a:pPr>
            <a:r>
              <a:rPr lang="en-US" altLang="ko-KR" sz="2800" b="1" i="1" dirty="0">
                <a:solidFill>
                  <a:schemeClr val="tx1"/>
                </a:solidFill>
                <a:latin typeface="HY견고딕" panose="02030600000101010101" pitchFamily="18" charset="-127"/>
                <a:ea typeface="HY견고딕" panose="02030600000101010101" pitchFamily="18" charset="-127"/>
                <a:cs typeface="Arial" pitchFamily="34" charset="0"/>
              </a:rPr>
              <a:t>Systematic Inventive Thinking (SIT) </a:t>
            </a:r>
            <a:endParaRPr lang="ko-KR" altLang="en-US" sz="2800" b="1" i="1" dirty="0">
              <a:solidFill>
                <a:schemeClr val="tx1"/>
              </a:solidFill>
              <a:latin typeface="HY견고딕" panose="02030600000101010101" pitchFamily="18" charset="-127"/>
              <a:ea typeface="HY견고딕" panose="02030600000101010101" pitchFamily="18" charset="-127"/>
              <a:cs typeface="Arial" pitchFamily="34" charset="0"/>
            </a:endParaRPr>
          </a:p>
        </p:txBody>
      </p:sp>
      <p:sp>
        <p:nvSpPr>
          <p:cNvPr id="6" name="Text Box 6"/>
          <p:cNvSpPr txBox="1">
            <a:spLocks noChangeArrowheads="1"/>
          </p:cNvSpPr>
          <p:nvPr/>
        </p:nvSpPr>
        <p:spPr bwMode="auto">
          <a:xfrm>
            <a:off x="4906" y="5990188"/>
            <a:ext cx="8228535" cy="523220"/>
          </a:xfrm>
          <a:prstGeom prst="rect">
            <a:avLst/>
          </a:prstGeom>
          <a:noFill/>
          <a:ln w="9525">
            <a:noFill/>
            <a:miter lim="800000"/>
            <a:headEnd/>
            <a:tailEnd/>
          </a:ln>
          <a:effectLst/>
        </p:spPr>
        <p:txBody>
          <a:bodyPr wrap="none">
            <a:spAutoFit/>
          </a:bodyPr>
          <a:lstStyle/>
          <a:p>
            <a:pPr marL="457200" lvl="0" indent="-457200" eaLnBrk="0" hangingPunct="0">
              <a:buFont typeface="Wingdings" panose="05000000000000000000" pitchFamily="2" charset="2"/>
              <a:buChar char="l"/>
            </a:pPr>
            <a:r>
              <a:rPr lang="en-US" altLang="ko-KR" sz="2800" b="1" kern="0" dirty="0">
                <a:solidFill>
                  <a:schemeClr val="tx1"/>
                </a:solidFill>
                <a:latin typeface="Arial" charset="0"/>
                <a:ea typeface="맑은 고딕" panose="020B0503020000020004" pitchFamily="50" charset="-127"/>
                <a:cs typeface="Arial" panose="020B0604020202020204" pitchFamily="34" charset="0"/>
              </a:rPr>
              <a:t>Inventive solutions share common patterns</a:t>
            </a:r>
            <a:r>
              <a:rPr lang="en-US" altLang="ko-KR" sz="800" b="1" kern="0" dirty="0">
                <a:solidFill>
                  <a:schemeClr val="tx1"/>
                </a:solidFill>
                <a:latin typeface="Arial" charset="0"/>
                <a:ea typeface="맑은 고딕" panose="020B0503020000020004" pitchFamily="50" charset="-127"/>
                <a:cs typeface="Arial" panose="020B0604020202020204" pitchFamily="34" charset="0"/>
              </a:rPr>
              <a:t> </a:t>
            </a:r>
            <a:r>
              <a:rPr lang="en-US" altLang="ko-KR" sz="2800" b="1" kern="0" dirty="0">
                <a:solidFill>
                  <a:schemeClr val="tx1"/>
                </a:solidFill>
                <a:latin typeface="Arial" charset="0"/>
                <a:ea typeface="맑은 고딕" panose="020B0503020000020004" pitchFamily="50" charset="-127"/>
                <a:cs typeface="Arial" panose="020B0604020202020204" pitchFamily="34" charset="0"/>
              </a:rPr>
              <a:t>!</a:t>
            </a:r>
            <a:endParaRPr lang="ko-KR" altLang="en-US" sz="2800" b="1" dirty="0">
              <a:solidFill>
                <a:schemeClr val="tx1"/>
              </a:solidFill>
              <a:latin typeface="Arial" pitchFamily="34" charset="0"/>
              <a:ea typeface="맑은 고딕" pitchFamily="50" charset="-127"/>
              <a:cs typeface="Arial" pitchFamily="34" charset="0"/>
            </a:endParaRPr>
          </a:p>
        </p:txBody>
      </p:sp>
    </p:spTree>
    <p:extLst>
      <p:ext uri="{BB962C8B-B14F-4D97-AF65-F5344CB8AC3E}">
        <p14:creationId xmlns:p14="http://schemas.microsoft.com/office/powerpoint/2010/main" val="18196627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0" y="0"/>
            <a:ext cx="5760640" cy="548680"/>
          </a:xfrm>
          <a:prstGeom prst="rect">
            <a:avLst/>
          </a:prstGeom>
          <a:noFill/>
          <a:ln w="9525">
            <a:noFill/>
            <a:miter lim="800000"/>
            <a:headEnd/>
            <a:tailEnd/>
          </a:ln>
          <a:effectLst/>
        </p:spPr>
        <p:txBody>
          <a:bodyPr anchor="ctr"/>
          <a:lstStyle/>
          <a:p>
            <a:pPr>
              <a:lnSpc>
                <a:spcPct val="200000"/>
              </a:lnSpc>
            </a:pPr>
            <a:r>
              <a:rPr lang="en-US" altLang="ko-KR" sz="3200" b="1" dirty="0">
                <a:latin typeface="Arial" charset="0"/>
              </a:rPr>
              <a:t>1.  Subtraction - </a:t>
            </a:r>
            <a:r>
              <a:rPr lang="ko-KR" altLang="en-US" sz="3200" b="1" dirty="0">
                <a:latin typeface="Arial" charset="0"/>
              </a:rPr>
              <a:t>제거</a:t>
            </a:r>
            <a:endParaRPr lang="en-US" altLang="ko-KR" sz="3200" dirty="0">
              <a:latin typeface="Arial" charset="0"/>
            </a:endParaRPr>
          </a:p>
        </p:txBody>
      </p:sp>
      <p:grpSp>
        <p:nvGrpSpPr>
          <p:cNvPr id="5" name="그룹 5"/>
          <p:cNvGrpSpPr/>
          <p:nvPr/>
        </p:nvGrpSpPr>
        <p:grpSpPr>
          <a:xfrm>
            <a:off x="128464" y="764704"/>
            <a:ext cx="3309388" cy="2309040"/>
            <a:chOff x="1571604" y="1920881"/>
            <a:chExt cx="5072098" cy="3313103"/>
          </a:xfrm>
        </p:grpSpPr>
        <p:pic>
          <p:nvPicPr>
            <p:cNvPr id="6" name="Picture 5" descr="stationary-bike-400"/>
            <p:cNvPicPr>
              <a:picLocks noChangeAspect="1" noChangeArrowheads="1"/>
            </p:cNvPicPr>
            <p:nvPr/>
          </p:nvPicPr>
          <p:blipFill>
            <a:blip r:embed="rId2" cstate="print"/>
            <a:srcRect/>
            <a:stretch>
              <a:fillRect/>
            </a:stretch>
          </p:blipFill>
          <p:spPr bwMode="auto">
            <a:xfrm>
              <a:off x="4545928" y="1920881"/>
              <a:ext cx="2097774" cy="2436813"/>
            </a:xfrm>
            <a:prstGeom prst="rect">
              <a:avLst/>
            </a:prstGeom>
            <a:noFill/>
          </p:spPr>
        </p:pic>
        <p:pic>
          <p:nvPicPr>
            <p:cNvPr id="7" name="Picture 7"/>
            <p:cNvPicPr>
              <a:picLocks noChangeAspect="1" noChangeArrowheads="1"/>
            </p:cNvPicPr>
            <p:nvPr/>
          </p:nvPicPr>
          <p:blipFill>
            <a:blip r:embed="rId3" cstate="print"/>
            <a:srcRect/>
            <a:stretch>
              <a:fillRect/>
            </a:stretch>
          </p:blipFill>
          <p:spPr bwMode="auto">
            <a:xfrm flipH="1">
              <a:off x="1571604" y="2857496"/>
              <a:ext cx="1735060" cy="2376488"/>
            </a:xfrm>
            <a:prstGeom prst="rect">
              <a:avLst/>
            </a:prstGeom>
            <a:noFill/>
          </p:spPr>
        </p:pic>
      </p:grpSp>
      <p:grpSp>
        <p:nvGrpSpPr>
          <p:cNvPr id="8" name="그룹 7"/>
          <p:cNvGrpSpPr/>
          <p:nvPr/>
        </p:nvGrpSpPr>
        <p:grpSpPr>
          <a:xfrm>
            <a:off x="6537176" y="887612"/>
            <a:ext cx="3225540" cy="2748643"/>
            <a:chOff x="1785918" y="1544453"/>
            <a:chExt cx="4786346" cy="3908985"/>
          </a:xfrm>
        </p:grpSpPr>
        <p:pic>
          <p:nvPicPr>
            <p:cNvPr id="9" name="Picture 2" descr="C:\Documents and Settings\Administrator\바탕 화면\무알콜맥주\3.jpg"/>
            <p:cNvPicPr>
              <a:picLocks noChangeAspect="1" noChangeArrowheads="1"/>
            </p:cNvPicPr>
            <p:nvPr/>
          </p:nvPicPr>
          <p:blipFill>
            <a:blip r:embed="rId4" cstate="print"/>
            <a:srcRect/>
            <a:stretch>
              <a:fillRect/>
            </a:stretch>
          </p:blipFill>
          <p:spPr bwMode="auto">
            <a:xfrm>
              <a:off x="1785918" y="2428868"/>
              <a:ext cx="1333921" cy="3014661"/>
            </a:xfrm>
            <a:prstGeom prst="rect">
              <a:avLst/>
            </a:prstGeom>
            <a:noFill/>
          </p:spPr>
        </p:pic>
        <p:pic>
          <p:nvPicPr>
            <p:cNvPr id="10" name="Picture 3" descr="C:\Documents and Settings\Administrator\바탕 화면\무알콜맥주\세계최초 무알콜 맥주.jpg"/>
            <p:cNvPicPr>
              <a:picLocks noChangeAspect="1" noChangeArrowheads="1"/>
            </p:cNvPicPr>
            <p:nvPr/>
          </p:nvPicPr>
          <p:blipFill>
            <a:blip r:embed="rId5" cstate="print"/>
            <a:srcRect/>
            <a:stretch>
              <a:fillRect/>
            </a:stretch>
          </p:blipFill>
          <p:spPr bwMode="auto">
            <a:xfrm>
              <a:off x="4330016" y="1544453"/>
              <a:ext cx="2242248" cy="3908985"/>
            </a:xfrm>
            <a:prstGeom prst="rect">
              <a:avLst/>
            </a:prstGeom>
            <a:noFill/>
          </p:spPr>
        </p:pic>
      </p:grpSp>
      <p:pic>
        <p:nvPicPr>
          <p:cNvPr id="12" name="_x222193480" descr="EMB00001d643ec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02133" y="2679045"/>
            <a:ext cx="2445061" cy="172312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2715231" y="4418135"/>
            <a:ext cx="742511" cy="400110"/>
          </a:xfrm>
          <a:prstGeom prst="rect">
            <a:avLst/>
          </a:prstGeom>
        </p:spPr>
        <p:txBody>
          <a:bodyPr wrap="none">
            <a:spAutoFit/>
          </a:bodyPr>
          <a:lstStyle/>
          <a:p>
            <a:r>
              <a:rPr lang="en-US" altLang="ko-KR" dirty="0" err="1">
                <a:solidFill>
                  <a:schemeClr val="tx2"/>
                </a:solidFill>
                <a:latin typeface="Arial" panose="020B0604020202020204" pitchFamily="34" charset="0"/>
                <a:ea typeface="맑은 고딕" pitchFamily="50" charset="-127"/>
                <a:cs typeface="Arial" panose="020B0604020202020204" pitchFamily="34" charset="0"/>
              </a:rPr>
              <a:t>Cycli</a:t>
            </a:r>
            <a:endParaRPr lang="ko-KR" altLang="en-US" dirty="0"/>
          </a:p>
        </p:txBody>
      </p:sp>
      <p:sp>
        <p:nvSpPr>
          <p:cNvPr id="3" name="직사각형 2"/>
          <p:cNvSpPr/>
          <p:nvPr/>
        </p:nvSpPr>
        <p:spPr>
          <a:xfrm>
            <a:off x="5114414" y="3919993"/>
            <a:ext cx="1596912" cy="400110"/>
          </a:xfrm>
          <a:prstGeom prst="rect">
            <a:avLst/>
          </a:prstGeom>
        </p:spPr>
        <p:txBody>
          <a:bodyPr wrap="none">
            <a:spAutoFit/>
          </a:bodyPr>
          <a:lstStyle/>
          <a:p>
            <a:r>
              <a:rPr lang="en-US" altLang="ko-KR" dirty="0">
                <a:solidFill>
                  <a:schemeClr val="tx2"/>
                </a:solidFill>
                <a:latin typeface="Arial" panose="020B0604020202020204" pitchFamily="34" charset="0"/>
                <a:ea typeface="맑은 고딕" pitchFamily="50" charset="-127"/>
                <a:cs typeface="Arial" panose="020B0604020202020204" pitchFamily="34" charset="0"/>
              </a:rPr>
              <a:t>Air Multiplier</a:t>
            </a:r>
            <a:endParaRPr lang="ko-KR" altLang="en-US" dirty="0"/>
          </a:p>
        </p:txBody>
      </p:sp>
      <p:sp>
        <p:nvSpPr>
          <p:cNvPr id="13" name="직사각형 12"/>
          <p:cNvSpPr/>
          <p:nvPr/>
        </p:nvSpPr>
        <p:spPr>
          <a:xfrm>
            <a:off x="7796597" y="1309443"/>
            <a:ext cx="1210588" cy="400110"/>
          </a:xfrm>
          <a:prstGeom prst="rect">
            <a:avLst/>
          </a:prstGeom>
        </p:spPr>
        <p:txBody>
          <a:bodyPr wrap="none">
            <a:spAutoFit/>
          </a:bodyPr>
          <a:lstStyle/>
          <a:p>
            <a:r>
              <a:rPr lang="ko-KR" altLang="en-US" dirty="0" err="1">
                <a:latin typeface="Arial" charset="0"/>
              </a:rPr>
              <a:t>무알코올</a:t>
            </a:r>
            <a:endParaRPr lang="ko-KR" altLang="en-US" dirty="0"/>
          </a:p>
        </p:txBody>
      </p:sp>
      <p:pic>
        <p:nvPicPr>
          <p:cNvPr id="15" name="Picture 2" descr="C:\Users\Administrator\Desktop\그림 도표 이미지(교수용 PPT)\6\이미지 6.11(원본).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593" y="3255676"/>
            <a:ext cx="1724660" cy="312513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Administrator\Desktop\그림 도표 이미지(교수용 PPT)\6\이미지 6.3(원본).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45709" y="814152"/>
            <a:ext cx="3432837" cy="3045445"/>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p:cNvSpPr/>
          <p:nvPr/>
        </p:nvSpPr>
        <p:spPr>
          <a:xfrm>
            <a:off x="1848922" y="5558368"/>
            <a:ext cx="1556836" cy="830997"/>
          </a:xfrm>
          <a:prstGeom prst="rect">
            <a:avLst/>
          </a:prstGeom>
        </p:spPr>
        <p:txBody>
          <a:bodyPr wrap="none">
            <a:spAutoFit/>
          </a:bodyPr>
          <a:lstStyle/>
          <a:p>
            <a:r>
              <a:rPr lang="ko-KR" altLang="en-US" b="1" dirty="0">
                <a:solidFill>
                  <a:schemeClr val="tx2"/>
                </a:solidFill>
                <a:latin typeface="맑은 고딕" pitchFamily="50" charset="-127"/>
                <a:ea typeface="맑은 고딕" pitchFamily="50" charset="-127"/>
              </a:rPr>
              <a:t>다이슨 </a:t>
            </a:r>
            <a:endParaRPr lang="en-US" altLang="ko-KR" b="1" dirty="0">
              <a:solidFill>
                <a:schemeClr val="tx2"/>
              </a:solidFill>
              <a:latin typeface="맑은 고딕" pitchFamily="50" charset="-127"/>
              <a:ea typeface="맑은 고딕" pitchFamily="50" charset="-127"/>
            </a:endParaRPr>
          </a:p>
          <a:p>
            <a:r>
              <a:rPr lang="ko-KR" altLang="en-US" b="1" dirty="0">
                <a:solidFill>
                  <a:schemeClr val="tx2"/>
                </a:solidFill>
                <a:latin typeface="맑은 고딕" pitchFamily="50" charset="-127"/>
                <a:ea typeface="맑은 고딕" pitchFamily="50" charset="-127"/>
              </a:rPr>
              <a:t>진공청소기 </a:t>
            </a:r>
            <a:endParaRPr lang="ko-KR" altLang="en-US" dirty="0"/>
          </a:p>
        </p:txBody>
      </p:sp>
      <p:pic>
        <p:nvPicPr>
          <p:cNvPr id="16" name="그림 15"/>
          <p:cNvPicPr>
            <a:picLocks noChangeAspect="1"/>
          </p:cNvPicPr>
          <p:nvPr/>
        </p:nvPicPr>
        <p:blipFill>
          <a:blip r:embed="rId9"/>
          <a:stretch>
            <a:fillRect/>
          </a:stretch>
        </p:blipFill>
        <p:spPr>
          <a:xfrm>
            <a:off x="6711326" y="4271390"/>
            <a:ext cx="3051390" cy="2266346"/>
          </a:xfrm>
          <a:prstGeom prst="rect">
            <a:avLst/>
          </a:prstGeom>
        </p:spPr>
      </p:pic>
      <p:sp>
        <p:nvSpPr>
          <p:cNvPr id="18" name="직사각형 17"/>
          <p:cNvSpPr/>
          <p:nvPr/>
        </p:nvSpPr>
        <p:spPr>
          <a:xfrm>
            <a:off x="4664968" y="5360128"/>
            <a:ext cx="2232248" cy="830997"/>
          </a:xfrm>
          <a:prstGeom prst="rect">
            <a:avLst/>
          </a:prstGeom>
        </p:spPr>
        <p:txBody>
          <a:bodyPr wrap="square">
            <a:spAutoFit/>
          </a:bodyPr>
          <a:lstStyle/>
          <a:p>
            <a:r>
              <a:rPr lang="ko-KR" altLang="en-US" b="1" dirty="0" err="1">
                <a:solidFill>
                  <a:schemeClr val="tx2"/>
                </a:solidFill>
                <a:latin typeface="맑은 고딕" pitchFamily="50" charset="-127"/>
                <a:ea typeface="맑은 고딕" pitchFamily="50" charset="-127"/>
              </a:rPr>
              <a:t>침없는</a:t>
            </a:r>
            <a:r>
              <a:rPr lang="ko-KR" altLang="en-US" b="1" dirty="0">
                <a:solidFill>
                  <a:schemeClr val="tx2"/>
                </a:solidFill>
                <a:latin typeface="맑은 고딕" pitchFamily="50" charset="-127"/>
                <a:ea typeface="맑은 고딕" pitchFamily="50" charset="-127"/>
              </a:rPr>
              <a:t> </a:t>
            </a:r>
            <a:r>
              <a:rPr lang="ko-KR" altLang="en-US" b="1" dirty="0" err="1">
                <a:solidFill>
                  <a:schemeClr val="tx2"/>
                </a:solidFill>
                <a:latin typeface="맑은 고딕" pitchFamily="50" charset="-127"/>
                <a:ea typeface="맑은 고딕" pitchFamily="50" charset="-127"/>
              </a:rPr>
              <a:t>스테플러</a:t>
            </a:r>
            <a:r>
              <a:rPr lang="ko-KR" altLang="en-US" b="1" dirty="0">
                <a:solidFill>
                  <a:schemeClr val="tx2"/>
                </a:solidFill>
                <a:latin typeface="맑은 고딕" pitchFamily="50" charset="-127"/>
                <a:ea typeface="맑은 고딕" pitchFamily="50" charset="-127"/>
              </a:rPr>
              <a:t> </a:t>
            </a:r>
            <a:endParaRPr lang="en-US" altLang="ko-KR" b="1" dirty="0">
              <a:solidFill>
                <a:schemeClr val="tx2"/>
              </a:solidFill>
              <a:latin typeface="맑은 고딕" pitchFamily="50" charset="-127"/>
              <a:ea typeface="맑은 고딕" pitchFamily="50" charset="-127"/>
            </a:endParaRPr>
          </a:p>
          <a:p>
            <a:r>
              <a:rPr lang="en-US" altLang="ko-KR" kern="0" dirty="0" err="1">
                <a:solidFill>
                  <a:srgbClr val="000000"/>
                </a:solidFill>
                <a:latin typeface="Arial" charset="0"/>
                <a:ea typeface="맑은 고딕" panose="020B0503020000020004" pitchFamily="50" charset="-127"/>
                <a:cs typeface="Arial" panose="020B0604020202020204" pitchFamily="34" charset="0"/>
              </a:rPr>
              <a:t>Harinacs</a:t>
            </a:r>
            <a:endParaRPr lang="ko-KR" altLang="en-US" dirty="0"/>
          </a:p>
        </p:txBody>
      </p:sp>
    </p:spTree>
    <p:extLst>
      <p:ext uri="{BB962C8B-B14F-4D97-AF65-F5344CB8AC3E}">
        <p14:creationId xmlns:p14="http://schemas.microsoft.com/office/powerpoint/2010/main" val="13497315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0" y="0"/>
            <a:ext cx="6105128" cy="548680"/>
          </a:xfrm>
          <a:prstGeom prst="rect">
            <a:avLst/>
          </a:prstGeom>
          <a:noFill/>
          <a:ln w="9525">
            <a:noFill/>
            <a:miter lim="800000"/>
            <a:headEnd/>
            <a:tailEnd/>
          </a:ln>
          <a:effectLst/>
        </p:spPr>
        <p:txBody>
          <a:bodyPr anchor="ctr"/>
          <a:lstStyle/>
          <a:p>
            <a:pPr>
              <a:lnSpc>
                <a:spcPct val="200000"/>
              </a:lnSpc>
            </a:pPr>
            <a:r>
              <a:rPr lang="en-US" altLang="ko-KR" sz="3200" b="1" dirty="0">
                <a:latin typeface="Arial" charset="0"/>
              </a:rPr>
              <a:t>2.  Task Unification – </a:t>
            </a:r>
            <a:r>
              <a:rPr lang="ko-KR" altLang="en-US" sz="3200" b="1" dirty="0">
                <a:latin typeface="Arial" charset="0"/>
              </a:rPr>
              <a:t>용도 통합</a:t>
            </a:r>
            <a:endParaRPr lang="en-US" altLang="ko-KR" sz="3200" b="1" dirty="0">
              <a:latin typeface="Arial" charset="0"/>
            </a:endParaRPr>
          </a:p>
        </p:txBody>
      </p:sp>
      <p:pic>
        <p:nvPicPr>
          <p:cNvPr id="13" name="_x222192840" descr="EMB00001d643ef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12" y="980728"/>
            <a:ext cx="4098031" cy="17281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Administrator\Desktop\그림 도표 이미지(교수용 PPT)\7\이미지 7.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5128" y="909213"/>
            <a:ext cx="3011374" cy="215974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그룹 14"/>
          <p:cNvGrpSpPr/>
          <p:nvPr/>
        </p:nvGrpSpPr>
        <p:grpSpPr>
          <a:xfrm>
            <a:off x="344488" y="989856"/>
            <a:ext cx="3168352" cy="1944216"/>
            <a:chOff x="1835697" y="1590025"/>
            <a:chExt cx="4320479" cy="4067491"/>
          </a:xfrm>
        </p:grpSpPr>
        <p:pic>
          <p:nvPicPr>
            <p:cNvPr id="16" name="Picture 2" descr="C:\Users\Administrator\Desktop\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5697" y="1590025"/>
              <a:ext cx="2664296" cy="40674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C:\Users\Administrator\Desktop\Design Award 및 관련 Logo\yank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8064" y="5249300"/>
              <a:ext cx="1008112" cy="378574"/>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4488" y="3738619"/>
            <a:ext cx="2834160" cy="1968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descr="C:\Users\Administrator\Desktop\그림 도표 이미지(교수용 PPT)\7\이미지 7.7(원본).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9763" y="3738619"/>
            <a:ext cx="3156408" cy="210174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C:\Users\Administrator\Desktop\그림 도표 이미지(교수용 PPT)\7\이미지 7.4(원본).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57286" y="3785747"/>
            <a:ext cx="2649761" cy="1873962"/>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7647830" y="5157192"/>
            <a:ext cx="1468672" cy="400110"/>
          </a:xfrm>
          <a:prstGeom prst="rect">
            <a:avLst/>
          </a:prstGeom>
        </p:spPr>
        <p:txBody>
          <a:bodyPr wrap="none">
            <a:spAutoFit/>
          </a:bodyPr>
          <a:lstStyle/>
          <a:p>
            <a:r>
              <a:rPr lang="en-US" altLang="ko-KR" dirty="0">
                <a:solidFill>
                  <a:schemeClr val="tx2"/>
                </a:solidFill>
                <a:latin typeface="Arial" panose="020B0604020202020204" pitchFamily="34" charset="0"/>
                <a:ea typeface="맑은 고딕" pitchFamily="50" charset="-127"/>
                <a:cs typeface="Arial" panose="020B0604020202020204" pitchFamily="34" charset="0"/>
              </a:rPr>
              <a:t>Cut Needle</a:t>
            </a:r>
            <a:endParaRPr lang="ko-KR" altLang="en-US" dirty="0"/>
          </a:p>
        </p:txBody>
      </p:sp>
      <p:sp>
        <p:nvSpPr>
          <p:cNvPr id="3" name="직사각형 2"/>
          <p:cNvSpPr/>
          <p:nvPr/>
        </p:nvSpPr>
        <p:spPr>
          <a:xfrm>
            <a:off x="3787161" y="5840362"/>
            <a:ext cx="2645276" cy="400110"/>
          </a:xfrm>
          <a:prstGeom prst="rect">
            <a:avLst/>
          </a:prstGeom>
        </p:spPr>
        <p:txBody>
          <a:bodyPr wrap="none">
            <a:spAutoFit/>
          </a:bodyPr>
          <a:lstStyle/>
          <a:p>
            <a:pPr eaLnBrk="0" hangingPunct="0"/>
            <a:r>
              <a:rPr lang="en-US" altLang="ko-KR" dirty="0" err="1">
                <a:solidFill>
                  <a:schemeClr val="tx2"/>
                </a:solidFill>
                <a:latin typeface="Arial" panose="020B0604020202020204" pitchFamily="34" charset="0"/>
                <a:ea typeface="맑은 고딕" pitchFamily="50" charset="-127"/>
                <a:cs typeface="Arial" panose="020B0604020202020204" pitchFamily="34" charset="0"/>
              </a:rPr>
              <a:t>Bodin</a:t>
            </a:r>
            <a:r>
              <a:rPr lang="ko-KR" altLang="en-US" b="1" dirty="0">
                <a:solidFill>
                  <a:schemeClr val="tx2"/>
                </a:solidFill>
                <a:latin typeface="맑은 고딕" pitchFamily="50" charset="-127"/>
                <a:ea typeface="맑은 고딕" pitchFamily="50" charset="-127"/>
              </a:rPr>
              <a:t>의 </a:t>
            </a:r>
            <a:r>
              <a:rPr lang="ko-KR" altLang="en-US" b="1" dirty="0" err="1">
                <a:solidFill>
                  <a:schemeClr val="tx2"/>
                </a:solidFill>
                <a:latin typeface="맑은 고딕" pitchFamily="50" charset="-127"/>
                <a:ea typeface="맑은 고딕" pitchFamily="50" charset="-127"/>
              </a:rPr>
              <a:t>클램</a:t>
            </a:r>
            <a:r>
              <a:rPr lang="ko-KR" altLang="en-US" b="1" dirty="0">
                <a:solidFill>
                  <a:schemeClr val="tx2"/>
                </a:solidFill>
                <a:latin typeface="맑은 고딕" pitchFamily="50" charset="-127"/>
                <a:ea typeface="맑은 고딕" pitchFamily="50" charset="-127"/>
              </a:rPr>
              <a:t> </a:t>
            </a:r>
            <a:r>
              <a:rPr lang="ko-KR" altLang="en-US" b="1" dirty="0" err="1">
                <a:solidFill>
                  <a:schemeClr val="tx2"/>
                </a:solidFill>
                <a:latin typeface="맑은 고딕" pitchFamily="50" charset="-127"/>
                <a:ea typeface="맑은 고딕" pitchFamily="50" charset="-127"/>
              </a:rPr>
              <a:t>차우더</a:t>
            </a:r>
            <a:endParaRPr lang="ko-KR" altLang="en-US" b="1" dirty="0">
              <a:solidFill>
                <a:schemeClr val="tx2"/>
              </a:solidFill>
              <a:latin typeface="맑은 고딕" pitchFamily="50" charset="-127"/>
              <a:ea typeface="맑은 고딕" pitchFamily="50" charset="-127"/>
            </a:endParaRPr>
          </a:p>
        </p:txBody>
      </p:sp>
      <p:sp>
        <p:nvSpPr>
          <p:cNvPr id="4" name="직사각형 3"/>
          <p:cNvSpPr/>
          <p:nvPr/>
        </p:nvSpPr>
        <p:spPr>
          <a:xfrm>
            <a:off x="3539763" y="980728"/>
            <a:ext cx="1596912" cy="400110"/>
          </a:xfrm>
          <a:prstGeom prst="rect">
            <a:avLst/>
          </a:prstGeom>
        </p:spPr>
        <p:txBody>
          <a:bodyPr wrap="none">
            <a:spAutoFit/>
          </a:bodyPr>
          <a:lstStyle/>
          <a:p>
            <a:r>
              <a:rPr lang="en-US" altLang="ko-KR">
                <a:solidFill>
                  <a:schemeClr val="tx2"/>
                </a:solidFill>
                <a:latin typeface="Arial" panose="020B0604020202020204" pitchFamily="34" charset="0"/>
                <a:ea typeface="맑은 고딕" pitchFamily="50" charset="-127"/>
                <a:cs typeface="Arial" panose="020B0604020202020204" pitchFamily="34" charset="0"/>
              </a:rPr>
              <a:t>Saddle Lock</a:t>
            </a:r>
            <a:endParaRPr lang="ko-KR" altLang="en-US" dirty="0"/>
          </a:p>
        </p:txBody>
      </p:sp>
      <p:sp>
        <p:nvSpPr>
          <p:cNvPr id="21" name="직사각형 20"/>
          <p:cNvSpPr/>
          <p:nvPr/>
        </p:nvSpPr>
        <p:spPr>
          <a:xfrm>
            <a:off x="338276" y="2975221"/>
            <a:ext cx="2435282" cy="400110"/>
          </a:xfrm>
          <a:prstGeom prst="rect">
            <a:avLst/>
          </a:prstGeom>
        </p:spPr>
        <p:txBody>
          <a:bodyPr wrap="none">
            <a:spAutoFit/>
          </a:bodyPr>
          <a:lstStyle/>
          <a:p>
            <a:r>
              <a:rPr lang="en-US" altLang="ko-KR" dirty="0">
                <a:solidFill>
                  <a:schemeClr val="tx2"/>
                </a:solidFill>
                <a:latin typeface="Arial" panose="020B0604020202020204" pitchFamily="34" charset="0"/>
                <a:ea typeface="맑은 고딕" pitchFamily="50" charset="-127"/>
                <a:cs typeface="Arial" panose="020B0604020202020204" pitchFamily="34" charset="0"/>
              </a:rPr>
              <a:t>Quick Stand &amp; Lock</a:t>
            </a:r>
            <a:endParaRPr lang="ko-KR" altLang="en-US" dirty="0"/>
          </a:p>
        </p:txBody>
      </p:sp>
      <p:sp>
        <p:nvSpPr>
          <p:cNvPr id="22" name="직사각형 21"/>
          <p:cNvSpPr/>
          <p:nvPr/>
        </p:nvSpPr>
        <p:spPr>
          <a:xfrm>
            <a:off x="7087424" y="3072781"/>
            <a:ext cx="1782860" cy="400110"/>
          </a:xfrm>
          <a:prstGeom prst="rect">
            <a:avLst/>
          </a:prstGeom>
        </p:spPr>
        <p:txBody>
          <a:bodyPr wrap="none">
            <a:spAutoFit/>
          </a:bodyPr>
          <a:lstStyle/>
          <a:p>
            <a:r>
              <a:rPr lang="en-US" altLang="ko-KR" dirty="0">
                <a:solidFill>
                  <a:schemeClr val="tx2"/>
                </a:solidFill>
                <a:latin typeface="Arial" panose="020B0604020202020204" pitchFamily="34" charset="0"/>
                <a:ea typeface="맑은 고딕" pitchFamily="50" charset="-127"/>
                <a:cs typeface="Arial" panose="020B0604020202020204" pitchFamily="34" charset="0"/>
              </a:rPr>
              <a:t>Bicycle Fence</a:t>
            </a:r>
            <a:endParaRPr lang="ko-KR" altLang="en-US" dirty="0"/>
          </a:p>
        </p:txBody>
      </p:sp>
      <p:sp>
        <p:nvSpPr>
          <p:cNvPr id="23" name="직사각형 22"/>
          <p:cNvSpPr/>
          <p:nvPr/>
        </p:nvSpPr>
        <p:spPr>
          <a:xfrm>
            <a:off x="865153" y="5706838"/>
            <a:ext cx="1622560" cy="400110"/>
          </a:xfrm>
          <a:prstGeom prst="rect">
            <a:avLst/>
          </a:prstGeom>
        </p:spPr>
        <p:txBody>
          <a:bodyPr wrap="none">
            <a:spAutoFit/>
          </a:bodyPr>
          <a:lstStyle/>
          <a:p>
            <a:r>
              <a:rPr lang="en-US" altLang="ko-KR" dirty="0">
                <a:solidFill>
                  <a:srgbClr val="000000"/>
                </a:solidFill>
                <a:latin typeface="Arial" pitchFamily="34" charset="0"/>
                <a:ea typeface="맑은 고딕" pitchFamily="50" charset="-127"/>
                <a:cs typeface="Arial" pitchFamily="34" charset="0"/>
              </a:rPr>
              <a:t>Smart Cover</a:t>
            </a:r>
            <a:endParaRPr lang="ko-KR" altLang="en-US" dirty="0"/>
          </a:p>
        </p:txBody>
      </p:sp>
    </p:spTree>
    <p:extLst>
      <p:ext uri="{BB962C8B-B14F-4D97-AF65-F5344CB8AC3E}">
        <p14:creationId xmlns:p14="http://schemas.microsoft.com/office/powerpoint/2010/main" val="13133313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0" y="0"/>
            <a:ext cx="6537176" cy="548680"/>
          </a:xfrm>
          <a:prstGeom prst="rect">
            <a:avLst/>
          </a:prstGeom>
          <a:noFill/>
          <a:ln w="9525">
            <a:noFill/>
            <a:miter lim="800000"/>
            <a:headEnd/>
            <a:tailEnd/>
          </a:ln>
          <a:effectLst/>
        </p:spPr>
        <p:txBody>
          <a:bodyPr anchor="ctr"/>
          <a:lstStyle/>
          <a:p>
            <a:pPr>
              <a:lnSpc>
                <a:spcPct val="200000"/>
              </a:lnSpc>
            </a:pPr>
            <a:r>
              <a:rPr lang="en-US" altLang="ko-KR" sz="3200" b="1" spc="-150" dirty="0">
                <a:latin typeface="Arial" charset="0"/>
              </a:rPr>
              <a:t>3.  Multiplication - </a:t>
            </a:r>
            <a:r>
              <a:rPr lang="ko-KR" altLang="en-US" sz="3200" b="1" spc="-150" dirty="0">
                <a:latin typeface="Arial" charset="0"/>
              </a:rPr>
              <a:t>복제 </a:t>
            </a:r>
            <a:r>
              <a:rPr lang="en-US" altLang="ko-KR" sz="3200" b="1" spc="-150" dirty="0">
                <a:latin typeface="Arial" charset="0"/>
              </a:rPr>
              <a:t>or </a:t>
            </a:r>
            <a:r>
              <a:rPr lang="ko-KR" altLang="en-US" sz="3200" b="1" spc="-150" dirty="0">
                <a:latin typeface="Arial" charset="0"/>
              </a:rPr>
              <a:t>이중화</a:t>
            </a:r>
            <a:endParaRPr lang="en-US" altLang="ko-KR" sz="3200" spc="-150" dirty="0">
              <a:latin typeface="Arial" charset="0"/>
            </a:endParaRPr>
          </a:p>
        </p:txBody>
      </p:sp>
      <p:pic>
        <p:nvPicPr>
          <p:cNvPr id="4" name="Picture 2" descr="C:\Users\Administrator\Desktop\그림 도표 이미지(교수용 PPT)\8\이미지 8.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496" y="980728"/>
            <a:ext cx="2566286" cy="2042137"/>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1177701" y="3054803"/>
            <a:ext cx="1043876" cy="400110"/>
          </a:xfrm>
          <a:prstGeom prst="rect">
            <a:avLst/>
          </a:prstGeom>
        </p:spPr>
        <p:txBody>
          <a:bodyPr wrap="none">
            <a:spAutoFit/>
          </a:bodyPr>
          <a:lstStyle/>
          <a:p>
            <a:r>
              <a:rPr lang="ko-KR" altLang="en-US" b="1" dirty="0">
                <a:solidFill>
                  <a:srgbClr val="000000"/>
                </a:solidFill>
                <a:latin typeface="맑은 고딕" pitchFamily="50" charset="-127"/>
                <a:ea typeface="맑은 고딕" pitchFamily="50" charset="-127"/>
              </a:rPr>
              <a:t>이중 잔</a:t>
            </a:r>
            <a:endParaRPr lang="ko-KR" altLang="en-US" dirty="0"/>
          </a:p>
        </p:txBody>
      </p:sp>
      <p:pic>
        <p:nvPicPr>
          <p:cNvPr id="6" name="Picture 3" descr="C:\Users\Administrator\Desktop\그림 도표 이미지(교수용 PPT)\8\이미지 8.4(원본).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856" y="961856"/>
            <a:ext cx="3867472" cy="1796654"/>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p:cNvSpPr/>
          <p:nvPr/>
        </p:nvSpPr>
        <p:spPr>
          <a:xfrm>
            <a:off x="5313040" y="2358400"/>
            <a:ext cx="1337417" cy="400110"/>
          </a:xfrm>
          <a:prstGeom prst="rect">
            <a:avLst/>
          </a:prstGeom>
        </p:spPr>
        <p:txBody>
          <a:bodyPr wrap="none">
            <a:spAutoFit/>
          </a:bodyPr>
          <a:lstStyle/>
          <a:p>
            <a:r>
              <a:rPr lang="en-US" altLang="ko-KR" dirty="0">
                <a:solidFill>
                  <a:schemeClr val="tx2"/>
                </a:solidFill>
                <a:latin typeface="Arial" pitchFamily="34" charset="0"/>
                <a:ea typeface="맑은 고딕" pitchFamily="50" charset="-127"/>
                <a:cs typeface="Arial" pitchFamily="34" charset="0"/>
              </a:rPr>
              <a:t>Dual View</a:t>
            </a:r>
            <a:endParaRPr lang="ko-KR" altLang="en-US" dirty="0"/>
          </a:p>
        </p:txBody>
      </p:sp>
      <p:pic>
        <p:nvPicPr>
          <p:cNvPr id="8" name="Picture 2" descr="C:\Users\Administrator\Desktop\그림 도표 이미지(교수용 PPT)\8\이미지 8.6(원본).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9144" y="2852936"/>
            <a:ext cx="3306638" cy="16561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Administrator\Desktop\그림 도표 이미지(교수용 PPT)\8\이미지 8.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6526" y="3374948"/>
            <a:ext cx="2108746" cy="299778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5867630" y="4509120"/>
            <a:ext cx="3677497" cy="2027235"/>
            <a:chOff x="1403648" y="1654341"/>
            <a:chExt cx="5718968" cy="3726852"/>
          </a:xfrm>
        </p:grpSpPr>
        <p:pic>
          <p:nvPicPr>
            <p:cNvPr id="12" name="Picture 2" descr="C:\Users\samsumg\Desktop\추가 정리자료(1012)\Nemo Socket\Nemo Socket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3648" y="1654341"/>
              <a:ext cx="5709444" cy="321234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Users\samsumg\Desktop\추가 정리자료(1012)\Nemo Socket\Nemo iF.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30043" y="4895263"/>
              <a:ext cx="1292573" cy="48593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직사각형 4"/>
          <p:cNvSpPr/>
          <p:nvPr/>
        </p:nvSpPr>
        <p:spPr>
          <a:xfrm>
            <a:off x="5981748" y="6165304"/>
            <a:ext cx="1810111" cy="400110"/>
          </a:xfrm>
          <a:prstGeom prst="rect">
            <a:avLst/>
          </a:prstGeom>
        </p:spPr>
        <p:txBody>
          <a:bodyPr wrap="none">
            <a:spAutoFit/>
          </a:bodyPr>
          <a:lstStyle/>
          <a:p>
            <a:pPr eaLnBrk="0" hangingPunct="0"/>
            <a:r>
              <a:rPr lang="en-US" altLang="ko-KR" b="1" dirty="0">
                <a:solidFill>
                  <a:schemeClr val="tx2"/>
                </a:solidFill>
                <a:latin typeface="Arial" pitchFamily="34" charset="0"/>
                <a:ea typeface="맑은 고딕" pitchFamily="50" charset="-127"/>
                <a:cs typeface="Arial" pitchFamily="34" charset="0"/>
              </a:rPr>
              <a:t>Nemo Socket</a:t>
            </a:r>
            <a:endParaRPr lang="ko-KR" altLang="en-US" b="1" dirty="0">
              <a:solidFill>
                <a:schemeClr val="tx2"/>
              </a:solidFill>
              <a:latin typeface="Arial" pitchFamily="34" charset="0"/>
              <a:ea typeface="맑은 고딕" pitchFamily="50" charset="-127"/>
              <a:cs typeface="Arial" pitchFamily="34" charset="0"/>
            </a:endParaRPr>
          </a:p>
        </p:txBody>
      </p:sp>
      <p:pic>
        <p:nvPicPr>
          <p:cNvPr id="14" name="Picture 3" descr="C:\Users\Administrator\Desktop\그림 도표 이미지(교수용 PPT)\8\이미지 8.7.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344" y="3671534"/>
            <a:ext cx="1799311" cy="2869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023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4956" y="30798"/>
            <a:ext cx="7540625" cy="579438"/>
          </a:xfrm>
          <a:prstGeom prst="rect">
            <a:avLst/>
          </a:prstGeom>
          <a:noFill/>
          <a:ln w="9525">
            <a:noFill/>
            <a:miter lim="800000"/>
            <a:headEnd/>
            <a:tailEnd/>
          </a:ln>
          <a:effectLst/>
        </p:spPr>
        <p:txBody>
          <a:bodyPr>
            <a:spAutoFit/>
          </a:bodyPr>
          <a:lstStyle/>
          <a:p>
            <a:pPr algn="l">
              <a:defRPr/>
            </a:pPr>
            <a:r>
              <a:rPr lang="en-US" altLang="ko-KR" sz="3200" dirty="0">
                <a:latin typeface="HY견고딕" panose="02030600000101010101" pitchFamily="18" charset="-127"/>
                <a:ea typeface="HY견고딕" panose="02030600000101010101" pitchFamily="18" charset="-127"/>
              </a:rPr>
              <a:t>TRIZ </a:t>
            </a:r>
            <a:r>
              <a:rPr lang="ko-KR" altLang="en-US"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의 기본 개념</a:t>
            </a:r>
            <a:r>
              <a:rPr lang="en-US" altLang="ko-KR"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(1) - </a:t>
            </a:r>
            <a:r>
              <a:rPr lang="ko-KR" altLang="en-US"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모순</a:t>
            </a:r>
          </a:p>
        </p:txBody>
      </p:sp>
      <p:sp>
        <p:nvSpPr>
          <p:cNvPr id="4" name="Text Box 3"/>
          <p:cNvSpPr txBox="1">
            <a:spLocks noChangeArrowheads="1"/>
          </p:cNvSpPr>
          <p:nvPr/>
        </p:nvSpPr>
        <p:spPr bwMode="auto">
          <a:xfrm>
            <a:off x="784225" y="5165725"/>
            <a:ext cx="8337550" cy="1359064"/>
          </a:xfrm>
          <a:prstGeom prst="rect">
            <a:avLst/>
          </a:prstGeom>
          <a:gradFill rotWithShape="0">
            <a:gsLst>
              <a:gs pos="0">
                <a:srgbClr val="FFFFFF"/>
              </a:gs>
              <a:gs pos="100000">
                <a:srgbClr val="00FFFF"/>
              </a:gs>
            </a:gsLst>
            <a:path path="shape">
              <a:fillToRect l="50000" t="50000" r="50000" b="50000"/>
            </a:path>
          </a:gradFill>
          <a:ln w="9525">
            <a:solidFill>
              <a:srgbClr val="000000"/>
            </a:solidFill>
            <a:miter lim="800000"/>
            <a:headEnd/>
            <a:tailEnd/>
          </a:ln>
        </p:spPr>
        <p:txBody>
          <a:bodyPr tIns="154800" bIns="154800">
            <a:spAutoFit/>
          </a:bodyPr>
          <a:lstStyle>
            <a:lvl1pPr marL="290513" indent="-290513"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eaLnBrk="1" hangingPunct="1">
              <a:lnSpc>
                <a:spcPct val="150000"/>
              </a:lnSpc>
              <a:buFont typeface="Wingdings" pitchFamily="2" charset="2"/>
              <a:buChar char="q"/>
            </a:pPr>
            <a:r>
              <a:rPr lang="ko-KR" altLang="en-US" sz="2000" dirty="0">
                <a:latin typeface="돋움" pitchFamily="50" charset="-127"/>
                <a:ea typeface="돋움" pitchFamily="50" charset="-127"/>
              </a:rPr>
              <a:t>기술적</a:t>
            </a:r>
            <a:r>
              <a:rPr lang="en-US" altLang="ko-KR" sz="2000" dirty="0">
                <a:latin typeface="돋움" pitchFamily="50" charset="-127"/>
                <a:ea typeface="돋움" pitchFamily="50" charset="-127"/>
              </a:rPr>
              <a:t> </a:t>
            </a:r>
            <a:r>
              <a:rPr lang="ko-KR" altLang="en-US" sz="2000" dirty="0">
                <a:latin typeface="돋움" pitchFamily="50" charset="-127"/>
                <a:ea typeface="돋움" pitchFamily="50" charset="-127"/>
              </a:rPr>
              <a:t>모순</a:t>
            </a:r>
            <a:r>
              <a:rPr lang="en-US" altLang="ko-KR" sz="2000" dirty="0">
                <a:latin typeface="돋움" pitchFamily="50" charset="-127"/>
                <a:ea typeface="돋움" pitchFamily="50" charset="-127"/>
              </a:rPr>
              <a:t>(Technical Contradiction)=</a:t>
            </a:r>
            <a:r>
              <a:rPr lang="en-US" altLang="ko-KR" sz="2000" dirty="0">
                <a:latin typeface="Times New Roman" pitchFamily="18" charset="0"/>
                <a:ea typeface="돋움" pitchFamily="50" charset="-127"/>
              </a:rPr>
              <a:t>“</a:t>
            </a:r>
            <a:r>
              <a:rPr lang="ko-KR" altLang="en-US" sz="2000" dirty="0">
                <a:solidFill>
                  <a:srgbClr val="FF0000"/>
                </a:solidFill>
              </a:rPr>
              <a:t>두 가지 특성의 상충 모순</a:t>
            </a:r>
            <a:r>
              <a:rPr lang="ko-KR" altLang="en-US" sz="2000" dirty="0">
                <a:latin typeface="Times New Roman" pitchFamily="18" charset="0"/>
                <a:ea typeface="돋움" pitchFamily="50" charset="-127"/>
              </a:rPr>
              <a:t>”</a:t>
            </a:r>
            <a:endParaRPr lang="ko-KR" altLang="en-US" sz="2000" dirty="0">
              <a:latin typeface="돋움" pitchFamily="50" charset="-127"/>
              <a:ea typeface="돋움" pitchFamily="50" charset="-127"/>
            </a:endParaRPr>
          </a:p>
          <a:p>
            <a:pPr eaLnBrk="1" hangingPunct="1">
              <a:lnSpc>
                <a:spcPct val="150000"/>
              </a:lnSpc>
              <a:buFont typeface="Wingdings" pitchFamily="2" charset="2"/>
              <a:buChar char="q"/>
            </a:pPr>
            <a:r>
              <a:rPr lang="ko-KR" altLang="en-US" sz="2000" dirty="0">
                <a:latin typeface="돋움" pitchFamily="50" charset="-127"/>
                <a:ea typeface="돋움" pitchFamily="50" charset="-127"/>
              </a:rPr>
              <a:t>물리적 모순</a:t>
            </a:r>
            <a:r>
              <a:rPr lang="en-US" altLang="ko-KR" sz="2000" dirty="0">
                <a:latin typeface="돋움" pitchFamily="50" charset="-127"/>
                <a:ea typeface="돋움" pitchFamily="50" charset="-127"/>
              </a:rPr>
              <a:t>(Physical Contradiction)=</a:t>
            </a:r>
            <a:r>
              <a:rPr lang="en-US" altLang="ko-KR" sz="2000" dirty="0">
                <a:latin typeface="Times New Roman" pitchFamily="18" charset="0"/>
                <a:ea typeface="돋움" pitchFamily="50" charset="-127"/>
              </a:rPr>
              <a:t>“</a:t>
            </a:r>
            <a:r>
              <a:rPr lang="ko-KR" altLang="en-US" sz="2000" dirty="0">
                <a:solidFill>
                  <a:srgbClr val="FF0000"/>
                </a:solidFill>
              </a:rPr>
              <a:t>한 가지 특성의 상충 모순</a:t>
            </a:r>
            <a:r>
              <a:rPr lang="ko-KR" altLang="en-US" sz="2000" dirty="0">
                <a:latin typeface="Times New Roman" pitchFamily="18" charset="0"/>
                <a:ea typeface="돋움" pitchFamily="50" charset="-127"/>
              </a:rPr>
              <a:t>”</a:t>
            </a:r>
            <a:endParaRPr lang="ko-KR" altLang="en-US" sz="2000" dirty="0">
              <a:latin typeface="돋움" pitchFamily="50" charset="-127"/>
              <a:ea typeface="돋움" pitchFamily="50" charset="-127"/>
            </a:endParaRPr>
          </a:p>
        </p:txBody>
      </p:sp>
      <p:sp>
        <p:nvSpPr>
          <p:cNvPr id="92164" name="Rectangle 4"/>
          <p:cNvSpPr>
            <a:spLocks noChangeArrowheads="1"/>
          </p:cNvSpPr>
          <p:nvPr/>
        </p:nvSpPr>
        <p:spPr bwMode="auto">
          <a:xfrm>
            <a:off x="412750" y="1066800"/>
            <a:ext cx="883285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marL="342900" indent="-342900" eaLnBrk="1" hangingPunct="1">
              <a:buFont typeface="Wingdings" panose="05000000000000000000" pitchFamily="2" charset="2"/>
              <a:buChar char="ü"/>
            </a:pPr>
            <a:r>
              <a:rPr lang="ko-KR" altLang="en-US" sz="2000" dirty="0"/>
              <a:t>모순 </a:t>
            </a:r>
            <a:r>
              <a:rPr lang="en-US" altLang="ko-KR" sz="2000" dirty="0"/>
              <a:t>: </a:t>
            </a:r>
            <a:r>
              <a:rPr lang="ko-KR" altLang="en-US" sz="2000" dirty="0"/>
              <a:t>서로 양립</a:t>
            </a:r>
            <a:r>
              <a:rPr lang="en-US" altLang="ko-KR" sz="2000" dirty="0"/>
              <a:t>, </a:t>
            </a:r>
            <a:r>
              <a:rPr lang="ko-KR" altLang="en-US" sz="2000" dirty="0"/>
              <a:t>공존할 수 없는 것들 사이의 대립</a:t>
            </a:r>
          </a:p>
          <a:p>
            <a:pPr marL="342900" indent="-342900" eaLnBrk="1" hangingPunct="1">
              <a:buFont typeface="Wingdings" panose="05000000000000000000" pitchFamily="2" charset="2"/>
              <a:buChar char="ü"/>
            </a:pPr>
            <a:r>
              <a:rPr lang="ko-KR" altLang="en-US" sz="2000" dirty="0"/>
              <a:t>적어도 하나 이상의 </a:t>
            </a:r>
            <a:r>
              <a:rPr lang="ko-KR" altLang="en-US" sz="2000" dirty="0">
                <a:solidFill>
                  <a:srgbClr val="0000FF"/>
                </a:solidFill>
              </a:rPr>
              <a:t>모순</a:t>
            </a:r>
            <a:r>
              <a:rPr lang="en-US" altLang="ko-KR" sz="2000" dirty="0">
                <a:solidFill>
                  <a:srgbClr val="0000FF"/>
                </a:solidFill>
              </a:rPr>
              <a:t>(</a:t>
            </a:r>
            <a:r>
              <a:rPr lang="ko-KR" altLang="en-US" sz="2000" dirty="0">
                <a:solidFill>
                  <a:srgbClr val="0000FF"/>
                </a:solidFill>
              </a:rPr>
              <a:t>문제상황 발생의 원인</a:t>
            </a:r>
            <a:r>
              <a:rPr lang="en-US" altLang="ko-KR" sz="2000" dirty="0">
                <a:solidFill>
                  <a:srgbClr val="0000FF"/>
                </a:solidFill>
              </a:rPr>
              <a:t>)</a:t>
            </a:r>
            <a:r>
              <a:rPr lang="ko-KR" altLang="en-US" sz="2000" dirty="0"/>
              <a:t>을 포함</a:t>
            </a:r>
            <a:endParaRPr lang="en-US" altLang="ko-KR" sz="2000" dirty="0"/>
          </a:p>
          <a:p>
            <a:pPr marL="342900" indent="-342900" eaLnBrk="1" hangingPunct="1">
              <a:buFont typeface="Wingdings" panose="05000000000000000000" pitchFamily="2" charset="2"/>
              <a:buChar char="ü"/>
            </a:pPr>
            <a:r>
              <a:rPr lang="ko-KR" altLang="en-US" sz="2000" dirty="0"/>
              <a:t> </a:t>
            </a:r>
            <a:r>
              <a:rPr lang="ko-KR" altLang="en-US" sz="2000" dirty="0">
                <a:solidFill>
                  <a:srgbClr val="0000FF"/>
                </a:solidFill>
              </a:rPr>
              <a:t>해결안이 알려지지 않은 문제</a:t>
            </a:r>
            <a:r>
              <a:rPr lang="ko-KR" altLang="en-US" sz="2000" dirty="0"/>
              <a:t> </a:t>
            </a:r>
            <a:r>
              <a:rPr lang="en-US" altLang="ko-KR" sz="2000" dirty="0">
                <a:sym typeface="Wingdings" pitchFamily="2" charset="2"/>
              </a:rPr>
              <a:t></a:t>
            </a:r>
            <a:r>
              <a:rPr lang="en-US" altLang="ko-KR" sz="2000" dirty="0"/>
              <a:t>  </a:t>
            </a:r>
            <a:r>
              <a:rPr lang="ko-KR" altLang="en-US" sz="2000" dirty="0"/>
              <a:t>내포된 </a:t>
            </a:r>
            <a:r>
              <a:rPr lang="ko-KR" altLang="en-US" sz="2000" dirty="0">
                <a:solidFill>
                  <a:srgbClr val="0000FF"/>
                </a:solidFill>
              </a:rPr>
              <a:t>핵심모순을 찾아</a:t>
            </a:r>
            <a:r>
              <a:rPr lang="ko-KR" altLang="en-US" sz="2000" dirty="0"/>
              <a:t> </a:t>
            </a:r>
            <a:r>
              <a:rPr lang="ko-KR" altLang="en-US" sz="2000" dirty="0">
                <a:solidFill>
                  <a:srgbClr val="0000FF"/>
                </a:solidFill>
              </a:rPr>
              <a:t>제거</a:t>
            </a:r>
            <a:endParaRPr lang="en-US" altLang="ko-KR" sz="2000" dirty="0">
              <a:solidFill>
                <a:srgbClr val="0000FF"/>
              </a:solidFill>
            </a:endParaRPr>
          </a:p>
          <a:p>
            <a:pPr eaLnBrk="1" hangingPunct="1"/>
            <a:endParaRPr lang="en-US" altLang="ko-KR" sz="2000" dirty="0"/>
          </a:p>
        </p:txBody>
      </p:sp>
      <p:sp>
        <p:nvSpPr>
          <p:cNvPr id="92165" name="AutoShape 5"/>
          <p:cNvSpPr>
            <a:spLocks noChangeArrowheads="1"/>
          </p:cNvSpPr>
          <p:nvPr/>
        </p:nvSpPr>
        <p:spPr bwMode="auto">
          <a:xfrm>
            <a:off x="4237038" y="4000500"/>
            <a:ext cx="1376362" cy="457200"/>
          </a:xfrm>
          <a:prstGeom prst="downArrow">
            <a:avLst>
              <a:gd name="adj1" fmla="val 50000"/>
              <a:gd name="adj2" fmla="val 25000"/>
            </a:avLst>
          </a:prstGeom>
          <a:solidFill>
            <a:srgbClr val="FFFF00"/>
          </a:solidFill>
          <a:ln w="9525">
            <a:solidFill>
              <a:schemeClr val="tx1"/>
            </a:solidFill>
            <a:miter lim="800000"/>
            <a:headEnd/>
            <a:tailEnd/>
          </a:ln>
        </p:spPr>
        <p:txBody>
          <a:bodyPr vert="eaVert" anchor="ctr">
            <a:spAutoFit/>
          </a:bodyP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eaLnBrk="1" hangingPunct="1"/>
            <a:endParaRPr lang="ko-KR" altLang="en-US"/>
          </a:p>
        </p:txBody>
      </p:sp>
      <p:sp>
        <p:nvSpPr>
          <p:cNvPr id="92166" name="Text Box 6"/>
          <p:cNvSpPr txBox="1">
            <a:spLocks noChangeArrowheads="1"/>
          </p:cNvSpPr>
          <p:nvPr/>
        </p:nvSpPr>
        <p:spPr bwMode="auto">
          <a:xfrm>
            <a:off x="4346575" y="2705100"/>
            <a:ext cx="1368425" cy="650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algn="ctr" eaLnBrk="1" hangingPunct="1"/>
            <a:r>
              <a:rPr lang="en-US" altLang="ko-KR" sz="1800">
                <a:latin typeface="Arial" pitchFamily="34" charset="0"/>
              </a:rPr>
              <a:t>(</a:t>
            </a:r>
            <a:r>
              <a:rPr lang="ko-KR" altLang="en-US" sz="1800">
                <a:latin typeface="Arial" pitchFamily="34" charset="0"/>
              </a:rPr>
              <a:t>상호작용 </a:t>
            </a:r>
            <a:r>
              <a:rPr lang="en-US" altLang="ko-KR" sz="1800">
                <a:latin typeface="Arial" pitchFamily="34" charset="0"/>
              </a:rPr>
              <a:t>: </a:t>
            </a:r>
            <a:br>
              <a:rPr lang="en-US" altLang="ko-KR" sz="1800">
                <a:latin typeface="Arial" pitchFamily="34" charset="0"/>
              </a:rPr>
            </a:br>
            <a:r>
              <a:rPr lang="ko-KR" altLang="en-US" sz="1800">
                <a:solidFill>
                  <a:srgbClr val="FF0000"/>
                </a:solidFill>
                <a:latin typeface="Arial" pitchFamily="34" charset="0"/>
              </a:rPr>
              <a:t>잇몸 손상</a:t>
            </a:r>
            <a:r>
              <a:rPr lang="en-US" altLang="ko-KR" sz="1800">
                <a:latin typeface="Arial" pitchFamily="34" charset="0"/>
              </a:rPr>
              <a:t>)</a:t>
            </a:r>
          </a:p>
        </p:txBody>
      </p:sp>
      <p:sp>
        <p:nvSpPr>
          <p:cNvPr id="92167" name="Rectangle 7"/>
          <p:cNvSpPr>
            <a:spLocks noChangeArrowheads="1"/>
          </p:cNvSpPr>
          <p:nvPr/>
        </p:nvSpPr>
        <p:spPr bwMode="auto">
          <a:xfrm>
            <a:off x="1589088" y="2600325"/>
            <a:ext cx="6934200" cy="1400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spAutoFit/>
          </a:bodyP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eaLnBrk="1" hangingPunct="1"/>
            <a:endParaRPr lang="ko-KR" altLang="en-US"/>
          </a:p>
        </p:txBody>
      </p:sp>
      <p:sp>
        <p:nvSpPr>
          <p:cNvPr id="92169" name="Freeform 9"/>
          <p:cNvSpPr>
            <a:spLocks/>
          </p:cNvSpPr>
          <p:nvPr/>
        </p:nvSpPr>
        <p:spPr bwMode="auto">
          <a:xfrm>
            <a:off x="4044950" y="3416300"/>
            <a:ext cx="1981200" cy="288925"/>
          </a:xfrm>
          <a:custGeom>
            <a:avLst/>
            <a:gdLst>
              <a:gd name="T0" fmla="*/ 0 w 1056"/>
              <a:gd name="T1" fmla="*/ 2147483647 h 192"/>
              <a:gd name="T2" fmla="*/ 2147483647 w 1056"/>
              <a:gd name="T3" fmla="*/ 0 h 192"/>
              <a:gd name="T4" fmla="*/ 2147483647 w 1056"/>
              <a:gd name="T5" fmla="*/ 2147483647 h 192"/>
              <a:gd name="T6" fmla="*/ 2147483647 w 1056"/>
              <a:gd name="T7" fmla="*/ 2147483647 h 192"/>
              <a:gd name="T8" fmla="*/ 0 60000 65536"/>
              <a:gd name="T9" fmla="*/ 0 60000 65536"/>
              <a:gd name="T10" fmla="*/ 0 60000 65536"/>
              <a:gd name="T11" fmla="*/ 0 60000 65536"/>
              <a:gd name="T12" fmla="*/ 0 w 1056"/>
              <a:gd name="T13" fmla="*/ 0 h 192"/>
              <a:gd name="T14" fmla="*/ 1056 w 1056"/>
              <a:gd name="T15" fmla="*/ 192 h 192"/>
            </a:gdLst>
            <a:ahLst/>
            <a:cxnLst>
              <a:cxn ang="T8">
                <a:pos x="T0" y="T1"/>
              </a:cxn>
              <a:cxn ang="T9">
                <a:pos x="T2" y="T3"/>
              </a:cxn>
              <a:cxn ang="T10">
                <a:pos x="T4" y="T5"/>
              </a:cxn>
              <a:cxn ang="T11">
                <a:pos x="T6" y="T7"/>
              </a:cxn>
            </a:cxnLst>
            <a:rect l="T12" t="T13" r="T14" b="T15"/>
            <a:pathLst>
              <a:path w="1056" h="192">
                <a:moveTo>
                  <a:pt x="0" y="96"/>
                </a:moveTo>
                <a:lnTo>
                  <a:pt x="576" y="0"/>
                </a:lnTo>
                <a:lnTo>
                  <a:pt x="432" y="192"/>
                </a:lnTo>
                <a:lnTo>
                  <a:pt x="1056" y="48"/>
                </a:lnTo>
              </a:path>
            </a:pathLst>
          </a:custGeom>
          <a:noFill/>
          <a:ln w="38100">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p>
            <a:endParaRPr lang="ko-KR" altLang="en-US"/>
          </a:p>
        </p:txBody>
      </p:sp>
      <p:sp>
        <p:nvSpPr>
          <p:cNvPr id="92170" name="Rectangle 10"/>
          <p:cNvSpPr>
            <a:spLocks noChangeArrowheads="1"/>
          </p:cNvSpPr>
          <p:nvPr/>
        </p:nvSpPr>
        <p:spPr bwMode="auto">
          <a:xfrm>
            <a:off x="2198688" y="3160713"/>
            <a:ext cx="1816100" cy="7366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algn="ctr" eaLnBrk="1" hangingPunct="1"/>
            <a:r>
              <a:rPr lang="ko-KR" altLang="en-US" sz="2000"/>
              <a:t>도구</a:t>
            </a:r>
            <a:r>
              <a:rPr lang="en-US" altLang="ko-KR" sz="2000"/>
              <a:t>(Tool) :</a:t>
            </a:r>
          </a:p>
          <a:p>
            <a:pPr algn="ctr" eaLnBrk="1" hangingPunct="1"/>
            <a:r>
              <a:rPr lang="ko-KR" altLang="en-US" sz="2000">
                <a:solidFill>
                  <a:srgbClr val="FF0000"/>
                </a:solidFill>
              </a:rPr>
              <a:t>칫솔</a:t>
            </a:r>
          </a:p>
        </p:txBody>
      </p:sp>
      <p:sp>
        <p:nvSpPr>
          <p:cNvPr id="92171" name="Rectangle 11"/>
          <p:cNvSpPr>
            <a:spLocks noChangeArrowheads="1"/>
          </p:cNvSpPr>
          <p:nvPr/>
        </p:nvSpPr>
        <p:spPr bwMode="auto">
          <a:xfrm>
            <a:off x="6108700" y="3144838"/>
            <a:ext cx="1816100" cy="7366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algn="ctr" eaLnBrk="1" hangingPunct="1"/>
            <a:r>
              <a:rPr lang="ko-KR" altLang="en-US" sz="2000"/>
              <a:t>대상</a:t>
            </a:r>
            <a:r>
              <a:rPr lang="en-US" altLang="ko-KR" sz="2000"/>
              <a:t>(Object):</a:t>
            </a:r>
            <a:br>
              <a:rPr lang="en-US" altLang="ko-KR" sz="2000"/>
            </a:br>
            <a:r>
              <a:rPr lang="ko-KR" altLang="en-US" sz="2000">
                <a:solidFill>
                  <a:srgbClr val="FF0000"/>
                </a:solidFill>
              </a:rPr>
              <a:t>잇몸</a:t>
            </a:r>
          </a:p>
        </p:txBody>
      </p:sp>
      <p:sp>
        <p:nvSpPr>
          <p:cNvPr id="92172" name="Rectangle 12"/>
          <p:cNvSpPr>
            <a:spLocks noChangeArrowheads="1"/>
          </p:cNvSpPr>
          <p:nvPr/>
        </p:nvSpPr>
        <p:spPr bwMode="auto">
          <a:xfrm>
            <a:off x="4044950" y="4500563"/>
            <a:ext cx="1816100" cy="5080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HY헤드라인M" pitchFamily="18" charset="-127"/>
                <a:ea typeface="HY헤드라인M" pitchFamily="18" charset="-127"/>
              </a:defRPr>
            </a:lvl1pPr>
            <a:lvl2pPr marL="742950" indent="-285750" eaLnBrk="0" hangingPunct="0">
              <a:defRPr kumimoji="1" sz="2400" b="1">
                <a:solidFill>
                  <a:schemeClr val="tx1"/>
                </a:solidFill>
                <a:latin typeface="HY헤드라인M" pitchFamily="18" charset="-127"/>
                <a:ea typeface="HY헤드라인M" pitchFamily="18" charset="-127"/>
              </a:defRPr>
            </a:lvl2pPr>
            <a:lvl3pPr marL="1143000" indent="-228600" eaLnBrk="0" hangingPunct="0">
              <a:defRPr kumimoji="1" sz="2400" b="1">
                <a:solidFill>
                  <a:schemeClr val="tx1"/>
                </a:solidFill>
                <a:latin typeface="HY헤드라인M" pitchFamily="18" charset="-127"/>
                <a:ea typeface="HY헤드라인M" pitchFamily="18" charset="-127"/>
              </a:defRPr>
            </a:lvl3pPr>
            <a:lvl4pPr marL="1600200" indent="-228600" eaLnBrk="0" hangingPunct="0">
              <a:defRPr kumimoji="1" sz="2400" b="1">
                <a:solidFill>
                  <a:schemeClr val="tx1"/>
                </a:solidFill>
                <a:latin typeface="HY헤드라인M" pitchFamily="18" charset="-127"/>
                <a:ea typeface="HY헤드라인M" pitchFamily="18" charset="-127"/>
              </a:defRPr>
            </a:lvl4pPr>
            <a:lvl5pPr marL="2057400" indent="-228600" eaLnBrk="0" hangingPunct="0">
              <a:defRPr kumimoji="1" sz="2400" b="1">
                <a:solidFill>
                  <a:schemeClr val="tx1"/>
                </a:solidFill>
                <a:latin typeface="HY헤드라인M" pitchFamily="18" charset="-127"/>
                <a:ea typeface="HY헤드라인M" pitchFamily="18" charset="-127"/>
              </a:defRPr>
            </a:lvl5pPr>
            <a:lvl6pPr marL="25146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6pPr>
            <a:lvl7pPr marL="29718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7pPr>
            <a:lvl8pPr marL="34290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8pPr>
            <a:lvl9pPr marL="3886200" indent="-228600" eaLnBrk="0" fontAlgn="base" hangingPunct="0">
              <a:spcBef>
                <a:spcPct val="0"/>
              </a:spcBef>
              <a:spcAft>
                <a:spcPct val="0"/>
              </a:spcAft>
              <a:defRPr kumimoji="1" sz="2400" b="1">
                <a:solidFill>
                  <a:schemeClr val="tx1"/>
                </a:solidFill>
                <a:latin typeface="HY헤드라인M" pitchFamily="18" charset="-127"/>
                <a:ea typeface="HY헤드라인M" pitchFamily="18" charset="-127"/>
              </a:defRPr>
            </a:lvl9pPr>
          </a:lstStyle>
          <a:p>
            <a:pPr algn="ctr" eaLnBrk="1" hangingPunct="1"/>
            <a:r>
              <a:rPr lang="ko-KR" altLang="en-US">
                <a:solidFill>
                  <a:srgbClr val="000000"/>
                </a:solidFill>
              </a:rPr>
              <a:t>모순</a:t>
            </a:r>
          </a:p>
        </p:txBody>
      </p:sp>
      <p:sp>
        <p:nvSpPr>
          <p:cNvPr id="2" name="직사각형 1"/>
          <p:cNvSpPr/>
          <p:nvPr/>
        </p:nvSpPr>
        <p:spPr>
          <a:xfrm>
            <a:off x="76339" y="666690"/>
            <a:ext cx="1415772" cy="461665"/>
          </a:xfrm>
          <a:prstGeom prst="rect">
            <a:avLst/>
          </a:prstGeom>
        </p:spPr>
        <p:txBody>
          <a:bodyPr wrap="none">
            <a:spAutoFit/>
          </a:bodyPr>
          <a:lstStyle/>
          <a:p>
            <a:r>
              <a:rPr lang="ko-KR" altLang="en-US" sz="2400" b="1" dirty="0">
                <a:solidFill>
                  <a:srgbClr val="FF0066"/>
                </a:solidFill>
                <a:latin typeface="HY견고딕" panose="02030600000101010101" pitchFamily="18" charset="-127"/>
                <a:ea typeface="HY견고딕" panose="02030600000101010101" pitchFamily="18" charset="-127"/>
              </a:rPr>
              <a:t>발명문제</a:t>
            </a:r>
            <a:endParaRPr lang="ko-KR" altLang="en-US" sz="2400" b="1" dirty="0">
              <a:latin typeface="HY견고딕" panose="02030600000101010101" pitchFamily="18" charset="-127"/>
              <a:ea typeface="HY견고딕" panose="02030600000101010101" pitchFamily="18" charset="-127"/>
            </a:endParaRPr>
          </a:p>
        </p:txBody>
      </p:sp>
    </p:spTree>
    <p:extLst>
      <p:ext uri="{BB962C8B-B14F-4D97-AF65-F5344CB8AC3E}">
        <p14:creationId xmlns:p14="http://schemas.microsoft.com/office/powerpoint/2010/main" val="41133727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
                                            <p:txEl>
                                              <p:charRg st="4294967295" end="4294967295"/>
                                            </p:txEl>
                                          </p:spTgt>
                                        </p:tgtEl>
                                        <p:attrNameLst>
                                          <p:attrName>style.visibility</p:attrName>
                                        </p:attrNameLst>
                                      </p:cBhvr>
                                      <p:to>
                                        <p:strVal val="visible"/>
                                      </p:to>
                                    </p:set>
                                    <p:animEffect transition="in" filter="dissolve">
                                      <p:cBhvr>
                                        <p:cTn id="11" dur="500"/>
                                        <p:tgtEl>
                                          <p:spTgt spid="4">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0" y="0"/>
            <a:ext cx="6105128" cy="548680"/>
          </a:xfrm>
          <a:prstGeom prst="rect">
            <a:avLst/>
          </a:prstGeom>
          <a:noFill/>
          <a:ln w="9525">
            <a:noFill/>
            <a:miter lim="800000"/>
            <a:headEnd/>
            <a:tailEnd/>
          </a:ln>
          <a:effectLst/>
        </p:spPr>
        <p:txBody>
          <a:bodyPr anchor="ctr"/>
          <a:lstStyle/>
          <a:p>
            <a:pPr>
              <a:lnSpc>
                <a:spcPct val="200000"/>
              </a:lnSpc>
            </a:pPr>
            <a:r>
              <a:rPr lang="en-US" altLang="ko-KR" sz="3200" b="1" dirty="0">
                <a:latin typeface="Arial" charset="0"/>
              </a:rPr>
              <a:t>4. Division – </a:t>
            </a:r>
            <a:r>
              <a:rPr lang="ko-KR" altLang="en-US" sz="3200" b="1" dirty="0">
                <a:latin typeface="Arial" charset="0"/>
              </a:rPr>
              <a:t>분리</a:t>
            </a:r>
            <a:endParaRPr lang="en-US" altLang="ko-KR" sz="3200" b="1" dirty="0">
              <a:latin typeface="Arial" charset="0"/>
            </a:endParaRPr>
          </a:p>
        </p:txBody>
      </p:sp>
      <p:pic>
        <p:nvPicPr>
          <p:cNvPr id="4" name="Picture 3"/>
          <p:cNvPicPr>
            <a:picLocks noChangeAspect="1" noChangeArrowheads="1"/>
          </p:cNvPicPr>
          <p:nvPr/>
        </p:nvPicPr>
        <p:blipFill>
          <a:blip r:embed="rId2" cstate="print"/>
          <a:srcRect/>
          <a:stretch>
            <a:fillRect/>
          </a:stretch>
        </p:blipFill>
        <p:spPr bwMode="auto">
          <a:xfrm rot="1735446">
            <a:off x="400811" y="1420880"/>
            <a:ext cx="2333152" cy="834650"/>
          </a:xfrm>
          <a:prstGeom prst="rect">
            <a:avLst/>
          </a:prstGeom>
          <a:noFill/>
          <a:ln w="9525">
            <a:noFill/>
            <a:miter lim="800000"/>
            <a:headEnd/>
            <a:tailEnd/>
          </a:ln>
          <a:effectLst/>
        </p:spPr>
      </p:pic>
      <p:sp>
        <p:nvSpPr>
          <p:cNvPr id="2" name="직사각형 1"/>
          <p:cNvSpPr/>
          <p:nvPr/>
        </p:nvSpPr>
        <p:spPr>
          <a:xfrm>
            <a:off x="200472" y="2204864"/>
            <a:ext cx="1537600" cy="400110"/>
          </a:xfrm>
          <a:prstGeom prst="rect">
            <a:avLst/>
          </a:prstGeom>
        </p:spPr>
        <p:txBody>
          <a:bodyPr wrap="none">
            <a:spAutoFit/>
          </a:bodyPr>
          <a:lstStyle/>
          <a:p>
            <a:r>
              <a:rPr lang="en-US" altLang="ko-KR" dirty="0">
                <a:latin typeface="Arial" charset="0"/>
              </a:rPr>
              <a:t>Cutter Knife</a:t>
            </a:r>
            <a:endParaRPr lang="ko-KR" altLang="en-US" dirty="0"/>
          </a:p>
        </p:txBody>
      </p:sp>
      <p:pic>
        <p:nvPicPr>
          <p:cNvPr id="6" name="Picture 2" descr="C:\Users\Administrator\Desktop\그림 도표 이미지(교수용 PPT)\9\이미지 9.1(원본).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4828" y="1304764"/>
            <a:ext cx="2700300" cy="180020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p:cNvSpPr/>
          <p:nvPr/>
        </p:nvSpPr>
        <p:spPr>
          <a:xfrm>
            <a:off x="2911188" y="1270284"/>
            <a:ext cx="1981633" cy="400110"/>
          </a:xfrm>
          <a:prstGeom prst="rect">
            <a:avLst/>
          </a:prstGeom>
        </p:spPr>
        <p:txBody>
          <a:bodyPr wrap="none">
            <a:spAutoFit/>
          </a:bodyPr>
          <a:lstStyle/>
          <a:p>
            <a:r>
              <a:rPr lang="en-US" altLang="ko-KR" dirty="0">
                <a:solidFill>
                  <a:schemeClr val="tx2"/>
                </a:solidFill>
                <a:latin typeface="Arial" panose="020B0604020202020204" pitchFamily="34" charset="0"/>
                <a:ea typeface="맑은 고딕" pitchFamily="50" charset="-127"/>
                <a:cs typeface="Arial" panose="020B0604020202020204" pitchFamily="34" charset="0"/>
              </a:rPr>
              <a:t>Lizard Umbrella</a:t>
            </a:r>
            <a:endParaRPr lang="ko-KR" altLang="en-US" dirty="0"/>
          </a:p>
        </p:txBody>
      </p:sp>
      <p:pic>
        <p:nvPicPr>
          <p:cNvPr id="8" name="Picture 2" descr="C:\Users\Administrator\Desktop\17.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8768" y="1332351"/>
            <a:ext cx="3043649" cy="1564779"/>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p:cNvSpPr/>
          <p:nvPr/>
        </p:nvSpPr>
        <p:spPr>
          <a:xfrm>
            <a:off x="8120592" y="2697075"/>
            <a:ext cx="1681871" cy="400110"/>
          </a:xfrm>
          <a:prstGeom prst="rect">
            <a:avLst/>
          </a:prstGeom>
        </p:spPr>
        <p:txBody>
          <a:bodyPr wrap="none">
            <a:spAutoFit/>
          </a:bodyPr>
          <a:lstStyle/>
          <a:p>
            <a:r>
              <a:rPr lang="en-US" altLang="ko-KR" dirty="0">
                <a:solidFill>
                  <a:schemeClr val="tx2"/>
                </a:solidFill>
                <a:latin typeface="Arial" pitchFamily="34" charset="0"/>
                <a:ea typeface="맑은 고딕" pitchFamily="50" charset="-127"/>
                <a:cs typeface="Arial" pitchFamily="34" charset="0"/>
              </a:rPr>
              <a:t>Magic Hands</a:t>
            </a:r>
            <a:endParaRPr lang="ko-KR" altLang="en-US" dirty="0"/>
          </a:p>
        </p:txBody>
      </p:sp>
      <p:pic>
        <p:nvPicPr>
          <p:cNvPr id="10" name="Picture 3" descr="C:\Users\Administrator\Desktop\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472" y="3489293"/>
            <a:ext cx="3312368" cy="2600232"/>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577372" y="6089525"/>
            <a:ext cx="1980029" cy="400110"/>
          </a:xfrm>
          <a:prstGeom prst="rect">
            <a:avLst/>
          </a:prstGeom>
        </p:spPr>
        <p:txBody>
          <a:bodyPr wrap="none">
            <a:spAutoFit/>
          </a:bodyPr>
          <a:lstStyle/>
          <a:p>
            <a:r>
              <a:rPr lang="ko-KR" altLang="en-US" b="1" dirty="0">
                <a:solidFill>
                  <a:schemeClr val="tx2"/>
                </a:solidFill>
                <a:latin typeface="Arial" pitchFamily="34" charset="0"/>
                <a:ea typeface="맑은 고딕" pitchFamily="50" charset="-127"/>
                <a:cs typeface="Arial" pitchFamily="34" charset="0"/>
              </a:rPr>
              <a:t>도심공항터미널</a:t>
            </a:r>
            <a:endParaRPr lang="ko-KR" altLang="en-US" dirty="0"/>
          </a:p>
        </p:txBody>
      </p:sp>
      <p:pic>
        <p:nvPicPr>
          <p:cNvPr id="12" name="Picture 2" descr="C:\Users\Administrator\Desktop\그림 도표 이미지(교수용 PPT)\9\이미지 9.2(원본).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6856" y="3539652"/>
            <a:ext cx="3213169" cy="2149763"/>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p:cNvSpPr/>
          <p:nvPr/>
        </p:nvSpPr>
        <p:spPr>
          <a:xfrm>
            <a:off x="5130119" y="5689415"/>
            <a:ext cx="756938" cy="400110"/>
          </a:xfrm>
          <a:prstGeom prst="rect">
            <a:avLst/>
          </a:prstGeom>
        </p:spPr>
        <p:txBody>
          <a:bodyPr wrap="none">
            <a:spAutoFit/>
          </a:bodyPr>
          <a:lstStyle/>
          <a:p>
            <a:r>
              <a:rPr lang="en-US" altLang="ko-KR" dirty="0">
                <a:solidFill>
                  <a:schemeClr val="tx2"/>
                </a:solidFill>
                <a:latin typeface="Arial" panose="020B0604020202020204" pitchFamily="34" charset="0"/>
                <a:ea typeface="맑은 고딕" pitchFamily="50" charset="-127"/>
                <a:cs typeface="Arial" panose="020B0604020202020204" pitchFamily="34" charset="0"/>
              </a:rPr>
              <a:t>Align</a:t>
            </a:r>
            <a:endParaRPr lang="ko-KR" altLang="en-US" dirty="0"/>
          </a:p>
        </p:txBody>
      </p:sp>
      <p:pic>
        <p:nvPicPr>
          <p:cNvPr id="14" name="Picture 2" descr="C:\Users\Administrator\Desktop\그림 도표 이미지(교수용 PPT)\9\이미지 9.6.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4041" y="3489293"/>
            <a:ext cx="2811362" cy="1872208"/>
          </a:xfrm>
          <a:prstGeom prst="rect">
            <a:avLst/>
          </a:prstGeom>
          <a:noFill/>
          <a:extLst>
            <a:ext uri="{909E8E84-426E-40DD-AFC4-6F175D3DCCD1}">
              <a14:hiddenFill xmlns:a14="http://schemas.microsoft.com/office/drawing/2010/main">
                <a:solidFill>
                  <a:srgbClr val="FFFFFF"/>
                </a:solidFill>
              </a14:hiddenFill>
            </a:ext>
          </a:extLst>
        </p:spPr>
      </p:pic>
      <p:sp>
        <p:nvSpPr>
          <p:cNvPr id="13" name="직사각형 12"/>
          <p:cNvSpPr/>
          <p:nvPr/>
        </p:nvSpPr>
        <p:spPr>
          <a:xfrm>
            <a:off x="7767395" y="5434667"/>
            <a:ext cx="1439818" cy="400110"/>
          </a:xfrm>
          <a:prstGeom prst="rect">
            <a:avLst/>
          </a:prstGeom>
        </p:spPr>
        <p:txBody>
          <a:bodyPr wrap="none">
            <a:spAutoFit/>
          </a:bodyPr>
          <a:lstStyle/>
          <a:p>
            <a:r>
              <a:rPr lang="en-US" altLang="ko-KR" dirty="0">
                <a:solidFill>
                  <a:schemeClr val="tx2"/>
                </a:solidFill>
                <a:latin typeface="Arial" panose="020B0604020202020204" pitchFamily="34" charset="0"/>
                <a:ea typeface="맑은 고딕" pitchFamily="50" charset="-127"/>
                <a:cs typeface="Arial" panose="020B0604020202020204" pitchFamily="34" charset="0"/>
              </a:rPr>
              <a:t>Clap Skate</a:t>
            </a:r>
            <a:endParaRPr lang="ko-KR" altLang="en-US" dirty="0"/>
          </a:p>
        </p:txBody>
      </p:sp>
    </p:spTree>
    <p:extLst>
      <p:ext uri="{BB962C8B-B14F-4D97-AF65-F5344CB8AC3E}">
        <p14:creationId xmlns:p14="http://schemas.microsoft.com/office/powerpoint/2010/main" val="2711622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0" y="0"/>
            <a:ext cx="6105128" cy="548680"/>
          </a:xfrm>
          <a:prstGeom prst="rect">
            <a:avLst/>
          </a:prstGeom>
          <a:noFill/>
          <a:ln w="9525">
            <a:noFill/>
            <a:miter lim="800000"/>
            <a:headEnd/>
            <a:tailEnd/>
          </a:ln>
          <a:effectLst/>
        </p:spPr>
        <p:txBody>
          <a:bodyPr anchor="ctr"/>
          <a:lstStyle/>
          <a:p>
            <a:pPr>
              <a:lnSpc>
                <a:spcPct val="200000"/>
              </a:lnSpc>
            </a:pPr>
            <a:r>
              <a:rPr lang="en-US" altLang="ko-KR" sz="3200" b="1" spc="-150" dirty="0">
                <a:latin typeface="Arial" charset="0"/>
              </a:rPr>
              <a:t>5. Attribute Dependency/Change</a:t>
            </a:r>
          </a:p>
        </p:txBody>
      </p:sp>
      <p:pic>
        <p:nvPicPr>
          <p:cNvPr id="4" name="Picture 2" descr="C:\Users\Administrator\Desktop\2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504" y="1196752"/>
            <a:ext cx="2715344" cy="1357672"/>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1215234" y="2554424"/>
            <a:ext cx="1261884" cy="400110"/>
          </a:xfrm>
          <a:prstGeom prst="rect">
            <a:avLst/>
          </a:prstGeom>
        </p:spPr>
        <p:txBody>
          <a:bodyPr wrap="none">
            <a:spAutoFit/>
          </a:bodyPr>
          <a:lstStyle/>
          <a:p>
            <a:r>
              <a:rPr lang="ko-KR" altLang="en-US" b="1" dirty="0">
                <a:latin typeface="Arial" charset="0"/>
              </a:rPr>
              <a:t>변색 렌즈</a:t>
            </a:r>
            <a:endParaRPr lang="ko-KR" altLang="en-US" dirty="0"/>
          </a:p>
        </p:txBody>
      </p:sp>
      <p:pic>
        <p:nvPicPr>
          <p:cNvPr id="6" name="Picture 7" descr="C:\Users\Administrator\Desktop\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8023" y="803622"/>
            <a:ext cx="2254813" cy="216024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p:cNvSpPr/>
          <p:nvPr/>
        </p:nvSpPr>
        <p:spPr>
          <a:xfrm>
            <a:off x="3965599" y="2963862"/>
            <a:ext cx="2119491" cy="400110"/>
          </a:xfrm>
          <a:prstGeom prst="rect">
            <a:avLst/>
          </a:prstGeom>
        </p:spPr>
        <p:txBody>
          <a:bodyPr wrap="none">
            <a:spAutoFit/>
          </a:bodyPr>
          <a:lstStyle/>
          <a:p>
            <a:pPr eaLnBrk="0" hangingPunct="0"/>
            <a:r>
              <a:rPr lang="en-US" altLang="ko-KR" b="1" dirty="0">
                <a:solidFill>
                  <a:schemeClr val="tx2"/>
                </a:solidFill>
                <a:latin typeface="Arial" pitchFamily="34" charset="0"/>
                <a:ea typeface="맑은 고딕" pitchFamily="50" charset="-127"/>
                <a:cs typeface="Arial" pitchFamily="34" charset="0"/>
              </a:rPr>
              <a:t>Whistling Kettle</a:t>
            </a:r>
            <a:endParaRPr lang="ko-KR" altLang="en-US" b="1" dirty="0">
              <a:solidFill>
                <a:schemeClr val="tx2"/>
              </a:solidFill>
              <a:latin typeface="Arial" pitchFamily="34" charset="0"/>
              <a:ea typeface="맑은 고딕" pitchFamily="50" charset="-127"/>
              <a:cs typeface="Arial" pitchFamily="34" charset="0"/>
            </a:endParaRPr>
          </a:p>
        </p:txBody>
      </p:sp>
      <p:pic>
        <p:nvPicPr>
          <p:cNvPr id="8" name="Picture 2" descr="C:\Users\Administrator\Desktop\추가 수정 자료\Safety baby bottle\Safety baby bottle smiles at the right temperature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9224" y="680366"/>
            <a:ext cx="2815899" cy="2406751"/>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p:cNvSpPr/>
          <p:nvPr/>
        </p:nvSpPr>
        <p:spPr>
          <a:xfrm>
            <a:off x="7230865" y="2963862"/>
            <a:ext cx="2292615" cy="400110"/>
          </a:xfrm>
          <a:prstGeom prst="rect">
            <a:avLst/>
          </a:prstGeom>
        </p:spPr>
        <p:txBody>
          <a:bodyPr wrap="none">
            <a:spAutoFit/>
          </a:bodyPr>
          <a:lstStyle/>
          <a:p>
            <a:r>
              <a:rPr lang="en-US" altLang="ko-KR" dirty="0">
                <a:solidFill>
                  <a:schemeClr val="tx2"/>
                </a:solidFill>
                <a:latin typeface="Arial" panose="020B0604020202020204" pitchFamily="34" charset="0"/>
                <a:ea typeface="맑은 고딕" pitchFamily="50" charset="-127"/>
                <a:cs typeface="Arial" panose="020B0604020202020204" pitchFamily="34" charset="0"/>
              </a:rPr>
              <a:t>Safety Baby Bottle</a:t>
            </a:r>
            <a:endParaRPr lang="ko-KR" altLang="en-US" dirty="0"/>
          </a:p>
        </p:txBody>
      </p:sp>
      <p:grpSp>
        <p:nvGrpSpPr>
          <p:cNvPr id="10" name="그룹 9"/>
          <p:cNvGrpSpPr/>
          <p:nvPr/>
        </p:nvGrpSpPr>
        <p:grpSpPr>
          <a:xfrm>
            <a:off x="84333" y="3611934"/>
            <a:ext cx="4785569" cy="2432370"/>
            <a:chOff x="1115616" y="1716710"/>
            <a:chExt cx="6408712" cy="3512490"/>
          </a:xfrm>
        </p:grpSpPr>
        <p:pic>
          <p:nvPicPr>
            <p:cNvPr id="11" name="Picture 2" descr="C:\Users\Administrator\Desktop\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1716710"/>
              <a:ext cx="4968552" cy="35124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Administrator\Desktop\PPT Master 및 작성자료\iF Concept Design 201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85684" y="4581128"/>
              <a:ext cx="1238644" cy="604141"/>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직사각형 6"/>
          <p:cNvSpPr/>
          <p:nvPr/>
        </p:nvSpPr>
        <p:spPr>
          <a:xfrm>
            <a:off x="732868" y="5813828"/>
            <a:ext cx="2438488" cy="400110"/>
          </a:xfrm>
          <a:prstGeom prst="rect">
            <a:avLst/>
          </a:prstGeom>
        </p:spPr>
        <p:txBody>
          <a:bodyPr wrap="none">
            <a:spAutoFit/>
          </a:bodyPr>
          <a:lstStyle/>
          <a:p>
            <a:pPr eaLnBrk="0" hangingPunct="0"/>
            <a:r>
              <a:rPr lang="en-US" altLang="ko-KR" b="1" dirty="0">
                <a:solidFill>
                  <a:schemeClr val="tx2"/>
                </a:solidFill>
                <a:latin typeface="Arial" pitchFamily="34" charset="0"/>
                <a:ea typeface="맑은 고딕" pitchFamily="50" charset="-127"/>
                <a:cs typeface="Arial" pitchFamily="34" charset="0"/>
              </a:rPr>
              <a:t>Disappeared Code</a:t>
            </a:r>
            <a:endParaRPr lang="ko-KR" altLang="en-US" b="1" dirty="0">
              <a:solidFill>
                <a:schemeClr val="tx2"/>
              </a:solidFill>
              <a:latin typeface="Arial" pitchFamily="34" charset="0"/>
              <a:ea typeface="맑은 고딕" pitchFamily="50" charset="-127"/>
              <a:cs typeface="Arial" pitchFamily="34" charset="0"/>
            </a:endParaRPr>
          </a:p>
        </p:txBody>
      </p:sp>
      <p:pic>
        <p:nvPicPr>
          <p:cNvPr id="14" name="Picture 2" descr="http://www.brookstone.com/catalogimageservlet?productId=7808257&amp;amp;languageId=EN&amp;amp;imageType=mainImage&amp;amp;imageVer=1"/>
          <p:cNvPicPr>
            <a:picLocks noChangeAspect="1" noChangeArrowheads="1"/>
          </p:cNvPicPr>
          <p:nvPr/>
        </p:nvPicPr>
        <p:blipFill>
          <a:blip r:embed="rId7"/>
          <a:srcRect/>
          <a:stretch>
            <a:fillRect/>
          </a:stretch>
        </p:blipFill>
        <p:spPr bwMode="auto">
          <a:xfrm>
            <a:off x="3842198" y="3501008"/>
            <a:ext cx="3012105" cy="3012105"/>
          </a:xfrm>
          <a:prstGeom prst="rect">
            <a:avLst/>
          </a:prstGeom>
          <a:noFill/>
        </p:spPr>
      </p:pic>
      <p:sp>
        <p:nvSpPr>
          <p:cNvPr id="13" name="직사각형 12"/>
          <p:cNvSpPr/>
          <p:nvPr/>
        </p:nvSpPr>
        <p:spPr>
          <a:xfrm>
            <a:off x="2663487" y="6125234"/>
            <a:ext cx="1281120" cy="400110"/>
          </a:xfrm>
          <a:prstGeom prst="rect">
            <a:avLst/>
          </a:prstGeom>
        </p:spPr>
        <p:txBody>
          <a:bodyPr wrap="none">
            <a:spAutoFit/>
          </a:bodyPr>
          <a:lstStyle/>
          <a:p>
            <a:pPr lvl="0" eaLnBrk="0" hangingPunct="0"/>
            <a:r>
              <a:rPr lang="ko-KR" altLang="en-US" b="1" kern="0" dirty="0">
                <a:solidFill>
                  <a:srgbClr val="C00000"/>
                </a:solidFill>
                <a:latin typeface="Arial" charset="0"/>
                <a:ea typeface="맑은 고딕" panose="020B0503020000020004" pitchFamily="50" charset="-127"/>
                <a:cs typeface="Arial" panose="020B0604020202020204" pitchFamily="34" charset="0"/>
              </a:rPr>
              <a:t>공간 의존</a:t>
            </a:r>
            <a:endParaRPr lang="ko-KR" altLang="en-US" b="1" dirty="0">
              <a:solidFill>
                <a:srgbClr val="C00000"/>
              </a:solidFill>
              <a:latin typeface="Arial" pitchFamily="34" charset="0"/>
              <a:ea typeface="맑은 고딕" pitchFamily="50" charset="-127"/>
              <a:cs typeface="Arial" pitchFamily="34" charset="0"/>
            </a:endParaRPr>
          </a:p>
        </p:txBody>
      </p:sp>
      <p:pic>
        <p:nvPicPr>
          <p:cNvPr id="16" name="Picture 4" descr="http://www.throx.com/bigres/bigresyipes.jpg"/>
          <p:cNvPicPr>
            <a:picLocks noChangeAspect="1" noChangeArrowheads="1"/>
          </p:cNvPicPr>
          <p:nvPr/>
        </p:nvPicPr>
        <p:blipFill>
          <a:blip r:embed="rId8" cstate="print"/>
          <a:srcRect/>
          <a:stretch>
            <a:fillRect/>
          </a:stretch>
        </p:blipFill>
        <p:spPr bwMode="auto">
          <a:xfrm>
            <a:off x="7411714" y="3731583"/>
            <a:ext cx="2338102" cy="2193071"/>
          </a:xfrm>
          <a:prstGeom prst="rect">
            <a:avLst/>
          </a:prstGeom>
          <a:noFill/>
        </p:spPr>
      </p:pic>
      <p:sp>
        <p:nvSpPr>
          <p:cNvPr id="17" name="직사각형 16"/>
          <p:cNvSpPr/>
          <p:nvPr/>
        </p:nvSpPr>
        <p:spPr>
          <a:xfrm>
            <a:off x="7680507" y="6012711"/>
            <a:ext cx="1393330" cy="400110"/>
          </a:xfrm>
          <a:prstGeom prst="rect">
            <a:avLst/>
          </a:prstGeom>
        </p:spPr>
        <p:txBody>
          <a:bodyPr wrap="none">
            <a:spAutoFit/>
          </a:bodyPr>
          <a:lstStyle/>
          <a:p>
            <a:pPr lvl="0" eaLnBrk="0" hangingPunct="0"/>
            <a:r>
              <a:rPr lang="ko-KR" altLang="en-US" b="1" kern="0" dirty="0">
                <a:solidFill>
                  <a:srgbClr val="C00000"/>
                </a:solidFill>
                <a:latin typeface="Arial" charset="0"/>
                <a:ea typeface="맑은 고딕" panose="020B0503020000020004" pitchFamily="50" charset="-127"/>
                <a:cs typeface="Arial" panose="020B0604020202020204" pitchFamily="34" charset="0"/>
              </a:rPr>
              <a:t>수량</a:t>
            </a:r>
            <a:r>
              <a:rPr lang="en-US" altLang="ko-KR" b="1" kern="0" dirty="0">
                <a:solidFill>
                  <a:srgbClr val="C00000"/>
                </a:solidFill>
                <a:latin typeface="Arial" charset="0"/>
                <a:ea typeface="맑은 고딕" panose="020B0503020000020004" pitchFamily="50" charset="-127"/>
                <a:cs typeface="Arial" panose="020B0604020202020204" pitchFamily="34" charset="0"/>
              </a:rPr>
              <a:t> </a:t>
            </a:r>
            <a:r>
              <a:rPr lang="ko-KR" altLang="en-US" b="1" kern="0" dirty="0">
                <a:solidFill>
                  <a:srgbClr val="C00000"/>
                </a:solidFill>
                <a:latin typeface="Arial" charset="0"/>
                <a:ea typeface="맑은 고딕" panose="020B0503020000020004" pitchFamily="50" charset="-127"/>
                <a:cs typeface="Arial" panose="020B0604020202020204" pitchFamily="34" charset="0"/>
              </a:rPr>
              <a:t> 의존</a:t>
            </a:r>
            <a:endParaRPr lang="ko-KR" altLang="en-US" b="1" dirty="0">
              <a:solidFill>
                <a:srgbClr val="C00000"/>
              </a:solidFill>
              <a:latin typeface="Arial" pitchFamily="34" charset="0"/>
              <a:ea typeface="맑은 고딕" pitchFamily="50" charset="-127"/>
              <a:cs typeface="Arial" pitchFamily="34" charset="0"/>
            </a:endParaRPr>
          </a:p>
        </p:txBody>
      </p:sp>
    </p:spTree>
    <p:extLst>
      <p:ext uri="{BB962C8B-B14F-4D97-AF65-F5344CB8AC3E}">
        <p14:creationId xmlns:p14="http://schemas.microsoft.com/office/powerpoint/2010/main" val="4504230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p:txBody>
          <a:bodyPr/>
          <a:lstStyle/>
          <a:p>
            <a:r>
              <a:rPr lang="en-US" altLang="ko-KR" b="1" dirty="0">
                <a:latin typeface="Arial" charset="0"/>
              </a:rPr>
              <a:t>SIT </a:t>
            </a:r>
            <a:r>
              <a:rPr lang="ko-KR" altLang="en-US" b="1" dirty="0">
                <a:latin typeface="Arial" charset="0"/>
              </a:rPr>
              <a:t>적용절차</a:t>
            </a:r>
            <a:endParaRPr lang="en-US" altLang="ko-KR" b="1" dirty="0">
              <a:latin typeface="Arial" pitchFamily="34" charset="0"/>
              <a:ea typeface="HY헤드라인M" pitchFamily="18" charset="-127"/>
              <a:cs typeface="Arial" pitchFamily="34" charset="0"/>
            </a:endParaRPr>
          </a:p>
        </p:txBody>
      </p:sp>
      <p:grpSp>
        <p:nvGrpSpPr>
          <p:cNvPr id="7" name="그룹 6"/>
          <p:cNvGrpSpPr/>
          <p:nvPr/>
        </p:nvGrpSpPr>
        <p:grpSpPr>
          <a:xfrm>
            <a:off x="251100" y="980728"/>
            <a:ext cx="9166397" cy="5569523"/>
            <a:chOff x="643339" y="1172642"/>
            <a:chExt cx="7357686" cy="4970266"/>
          </a:xfrm>
        </p:grpSpPr>
        <p:sp>
          <p:nvSpPr>
            <p:cNvPr id="52" name="AutoShape 16"/>
            <p:cNvSpPr>
              <a:spLocks noChangeArrowheads="1"/>
            </p:cNvSpPr>
            <p:nvPr/>
          </p:nvSpPr>
          <p:spPr bwMode="auto">
            <a:xfrm>
              <a:off x="1890018" y="3444945"/>
              <a:ext cx="1699076" cy="728556"/>
            </a:xfrm>
            <a:prstGeom prst="roundRect">
              <a:avLst>
                <a:gd name="adj" fmla="val 16667"/>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w="3175">
              <a:noFill/>
              <a:round/>
              <a:headEnd type="none" w="sm" len="sm"/>
              <a:tailEnd type="none" w="sm" len="sm"/>
            </a:ln>
            <a:effectLst>
              <a:outerShdw blurRad="50800" dist="38100" dir="2700000" algn="tl" rotWithShape="0">
                <a:prstClr val="black">
                  <a:alpha val="40000"/>
                </a:prstClr>
              </a:outerShdw>
            </a:effectLst>
          </p:spPr>
          <p:txBody>
            <a:bodyPr wrap="none" lIns="91430" tIns="45714" rIns="91430" bIns="45714" anchor="ctr"/>
            <a:lstStyle/>
            <a:p>
              <a:pPr algn="ctr" eaLnBrk="0" latinLnBrk="0" hangingPunct="0"/>
              <a:endParaRPr kumimoji="0" lang="ko-KR" altLang="en-US" b="1">
                <a:solidFill>
                  <a:srgbClr val="FFFFFF"/>
                </a:solidFill>
                <a:latin typeface="Arial" charset="0"/>
              </a:endParaRPr>
            </a:p>
          </p:txBody>
        </p:sp>
        <p:sp>
          <p:nvSpPr>
            <p:cNvPr id="38" name="Text Box 17"/>
            <p:cNvSpPr txBox="1">
              <a:spLocks noChangeArrowheads="1"/>
            </p:cNvSpPr>
            <p:nvPr/>
          </p:nvSpPr>
          <p:spPr bwMode="auto">
            <a:xfrm>
              <a:off x="2264655" y="3542943"/>
              <a:ext cx="951483" cy="631720"/>
            </a:xfrm>
            <a:prstGeom prst="rect">
              <a:avLst/>
            </a:prstGeom>
            <a:noFill/>
            <a:ln w="9525">
              <a:noFill/>
              <a:miter lim="800000"/>
              <a:headEnd/>
              <a:tailEnd/>
            </a:ln>
            <a:effectLst/>
          </p:spPr>
          <p:txBody>
            <a:bodyPr wrap="square">
              <a:spAutoFit/>
            </a:bodyPr>
            <a:lstStyle/>
            <a:p>
              <a:pPr algn="ctr"/>
              <a:r>
                <a:rPr lang="en-US" altLang="ko-KR" b="1" dirty="0">
                  <a:solidFill>
                    <a:schemeClr val="bg1"/>
                  </a:solidFill>
                  <a:latin typeface="Arial" charset="0"/>
                  <a:ea typeface="HY헤드라인M" pitchFamily="18" charset="-127"/>
                </a:rPr>
                <a:t>Virtual Product</a:t>
              </a:r>
            </a:p>
          </p:txBody>
        </p:sp>
        <p:sp>
          <p:nvSpPr>
            <p:cNvPr id="53" name="AutoShape 16"/>
            <p:cNvSpPr>
              <a:spLocks noChangeArrowheads="1"/>
            </p:cNvSpPr>
            <p:nvPr/>
          </p:nvSpPr>
          <p:spPr bwMode="auto">
            <a:xfrm>
              <a:off x="6174594" y="4467210"/>
              <a:ext cx="1699076" cy="728556"/>
            </a:xfrm>
            <a:prstGeom prst="roundRect">
              <a:avLst>
                <a:gd name="adj" fmla="val 16667"/>
              </a:avLst>
            </a:prstGeom>
            <a:gradFill flip="none" rotWithShape="1">
              <a:gsLst>
                <a:gs pos="0">
                  <a:srgbClr val="CC0066">
                    <a:shade val="30000"/>
                    <a:satMod val="115000"/>
                  </a:srgbClr>
                </a:gs>
                <a:gs pos="50000">
                  <a:srgbClr val="CC0066">
                    <a:shade val="67500"/>
                    <a:satMod val="115000"/>
                  </a:srgbClr>
                </a:gs>
                <a:gs pos="100000">
                  <a:srgbClr val="CC0066">
                    <a:shade val="100000"/>
                    <a:satMod val="115000"/>
                  </a:srgbClr>
                </a:gs>
              </a:gsLst>
              <a:lin ang="2700000" scaled="1"/>
              <a:tileRect/>
            </a:gradFill>
            <a:ln w="3175">
              <a:noFill/>
              <a:round/>
              <a:headEnd type="none" w="sm" len="sm"/>
              <a:tailEnd type="none" w="sm" len="sm"/>
            </a:ln>
            <a:effectLst>
              <a:outerShdw blurRad="50800" dist="38100" dir="2700000" algn="tl" rotWithShape="0">
                <a:prstClr val="black">
                  <a:alpha val="40000"/>
                </a:prstClr>
              </a:outerShdw>
            </a:effectLst>
          </p:spPr>
          <p:txBody>
            <a:bodyPr wrap="none" lIns="91430" tIns="45714" rIns="91430" bIns="45714" anchor="ctr"/>
            <a:lstStyle/>
            <a:p>
              <a:pPr algn="ctr" eaLnBrk="0" latinLnBrk="0" hangingPunct="0"/>
              <a:endParaRPr kumimoji="0" lang="ko-KR" altLang="en-US" b="1">
                <a:solidFill>
                  <a:srgbClr val="FFFFFF"/>
                </a:solidFill>
                <a:latin typeface="Arial" charset="0"/>
              </a:endParaRPr>
            </a:p>
          </p:txBody>
        </p:sp>
        <p:sp>
          <p:nvSpPr>
            <p:cNvPr id="42" name="Text Box 17"/>
            <p:cNvSpPr txBox="1">
              <a:spLocks noChangeArrowheads="1"/>
            </p:cNvSpPr>
            <p:nvPr/>
          </p:nvSpPr>
          <p:spPr bwMode="auto">
            <a:xfrm>
              <a:off x="6324842" y="4673019"/>
              <a:ext cx="1413326" cy="357060"/>
            </a:xfrm>
            <a:prstGeom prst="rect">
              <a:avLst/>
            </a:prstGeom>
            <a:noFill/>
            <a:ln w="9525">
              <a:noFill/>
              <a:miter lim="800000"/>
              <a:headEnd/>
              <a:tailEnd/>
            </a:ln>
            <a:effectLst/>
          </p:spPr>
          <p:txBody>
            <a:bodyPr wrap="square">
              <a:spAutoFit/>
            </a:bodyPr>
            <a:lstStyle/>
            <a:p>
              <a:r>
                <a:rPr lang="en-US" altLang="ko-KR" b="1" dirty="0">
                  <a:solidFill>
                    <a:schemeClr val="bg1"/>
                  </a:solidFill>
                  <a:latin typeface="Arial" charset="0"/>
                  <a:ea typeface="HY헤드라인M" pitchFamily="18" charset="-127"/>
                </a:rPr>
                <a:t>Adaptations</a:t>
              </a:r>
            </a:p>
          </p:txBody>
        </p:sp>
        <p:sp>
          <p:nvSpPr>
            <p:cNvPr id="71696" name="AutoShape 16"/>
            <p:cNvSpPr>
              <a:spLocks noChangeArrowheads="1"/>
            </p:cNvSpPr>
            <p:nvPr/>
          </p:nvSpPr>
          <p:spPr bwMode="auto">
            <a:xfrm>
              <a:off x="1890210" y="2428868"/>
              <a:ext cx="1699076" cy="728556"/>
            </a:xfrm>
            <a:prstGeom prst="roundRect">
              <a:avLst>
                <a:gd name="adj" fmla="val 16667"/>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2700000" scaled="1"/>
              <a:tileRect/>
            </a:gradFill>
            <a:ln w="3175">
              <a:noFill/>
              <a:round/>
              <a:headEnd type="none" w="sm" len="sm"/>
              <a:tailEnd type="none" w="sm" len="sm"/>
            </a:ln>
            <a:effectLst>
              <a:outerShdw blurRad="50800" dist="38100" dir="2700000" algn="tl" rotWithShape="0">
                <a:prstClr val="black">
                  <a:alpha val="40000"/>
                </a:prstClr>
              </a:outerShdw>
            </a:effectLst>
          </p:spPr>
          <p:txBody>
            <a:bodyPr wrap="none" lIns="91430" tIns="45714" rIns="91430" bIns="45714" anchor="ctr"/>
            <a:lstStyle/>
            <a:p>
              <a:pPr algn="ctr" eaLnBrk="0" latinLnBrk="0" hangingPunct="0"/>
              <a:endParaRPr kumimoji="0" lang="ko-KR" altLang="en-US" b="1">
                <a:solidFill>
                  <a:srgbClr val="FFFFFF"/>
                </a:solidFill>
                <a:latin typeface="Arial" charset="0"/>
              </a:endParaRPr>
            </a:p>
          </p:txBody>
        </p:sp>
        <p:sp>
          <p:nvSpPr>
            <p:cNvPr id="71697" name="Text Box 17"/>
            <p:cNvSpPr txBox="1">
              <a:spLocks noChangeArrowheads="1"/>
            </p:cNvSpPr>
            <p:nvPr/>
          </p:nvSpPr>
          <p:spPr bwMode="auto">
            <a:xfrm>
              <a:off x="2105531" y="2637876"/>
              <a:ext cx="1386349" cy="357060"/>
            </a:xfrm>
            <a:prstGeom prst="rect">
              <a:avLst/>
            </a:prstGeom>
            <a:noFill/>
            <a:ln w="9525">
              <a:noFill/>
              <a:miter lim="800000"/>
              <a:headEnd/>
              <a:tailEnd/>
            </a:ln>
            <a:effectLst/>
          </p:spPr>
          <p:txBody>
            <a:bodyPr wrap="square">
              <a:spAutoFit/>
            </a:bodyPr>
            <a:lstStyle/>
            <a:p>
              <a:r>
                <a:rPr lang="en-US" altLang="ko-KR" b="1" dirty="0">
                  <a:solidFill>
                    <a:schemeClr val="bg1"/>
                  </a:solidFill>
                  <a:latin typeface="Arial" charset="0"/>
                  <a:ea typeface="HY헤드라인M" pitchFamily="18" charset="-127"/>
                </a:rPr>
                <a:t>Provocation</a:t>
              </a:r>
            </a:p>
          </p:txBody>
        </p:sp>
        <p:sp>
          <p:nvSpPr>
            <p:cNvPr id="71688" name="AutoShape 8"/>
            <p:cNvSpPr>
              <a:spLocks noChangeArrowheads="1"/>
            </p:cNvSpPr>
            <p:nvPr/>
          </p:nvSpPr>
          <p:spPr bwMode="auto">
            <a:xfrm>
              <a:off x="3994925" y="3317429"/>
              <a:ext cx="1767039" cy="991901"/>
            </a:xfrm>
            <a:prstGeom prst="diamond">
              <a:avLst/>
            </a:prstGeom>
            <a:gradFill flip="none" rotWithShape="1">
              <a:gsLst>
                <a:gs pos="0">
                  <a:srgbClr val="CC0066">
                    <a:shade val="30000"/>
                    <a:satMod val="115000"/>
                  </a:srgbClr>
                </a:gs>
                <a:gs pos="50000">
                  <a:srgbClr val="CC0066">
                    <a:shade val="67500"/>
                    <a:satMod val="115000"/>
                  </a:srgbClr>
                </a:gs>
                <a:gs pos="100000">
                  <a:srgbClr val="CC0066">
                    <a:shade val="100000"/>
                    <a:satMod val="115000"/>
                  </a:srgbClr>
                </a:gs>
              </a:gsLst>
              <a:lin ang="2700000" scaled="1"/>
              <a:tileRect/>
            </a:gradFill>
            <a:ln w="3175">
              <a:noFill/>
              <a:miter lim="800000"/>
              <a:headEnd type="none" w="sm" len="sm"/>
              <a:tailEnd type="none" w="sm" len="sm"/>
            </a:ln>
            <a:effectLst>
              <a:outerShdw blurRad="50800" dist="38100" dir="2700000" algn="tl" rotWithShape="0">
                <a:prstClr val="black">
                  <a:alpha val="40000"/>
                </a:prstClr>
              </a:outerShdw>
            </a:effectLst>
          </p:spPr>
          <p:txBody>
            <a:bodyPr wrap="none" lIns="110369" tIns="55184" rIns="110369" bIns="55184" anchor="ctr"/>
            <a:lstStyle/>
            <a:p>
              <a:pPr algn="ctr" defTabSz="1103313" eaLnBrk="0" latinLnBrk="0" hangingPunct="0"/>
              <a:endParaRPr kumimoji="0" lang="ko-KR" altLang="en-US" b="1">
                <a:solidFill>
                  <a:schemeClr val="bg1"/>
                </a:solidFill>
                <a:latin typeface="Arial" charset="0"/>
              </a:endParaRPr>
            </a:p>
          </p:txBody>
        </p:sp>
        <p:sp>
          <p:nvSpPr>
            <p:cNvPr id="71689" name="Text Box 9"/>
            <p:cNvSpPr txBox="1">
              <a:spLocks noChangeArrowheads="1"/>
            </p:cNvSpPr>
            <p:nvPr/>
          </p:nvSpPr>
          <p:spPr bwMode="auto">
            <a:xfrm>
              <a:off x="4185711" y="3648588"/>
              <a:ext cx="1404046" cy="357060"/>
            </a:xfrm>
            <a:prstGeom prst="rect">
              <a:avLst/>
            </a:prstGeom>
            <a:noFill/>
            <a:ln w="9525">
              <a:noFill/>
              <a:miter lim="800000"/>
              <a:headEnd/>
              <a:tailEnd/>
            </a:ln>
            <a:effectLst/>
          </p:spPr>
          <p:txBody>
            <a:bodyPr wrap="none">
              <a:spAutoFit/>
            </a:bodyPr>
            <a:lstStyle/>
            <a:p>
              <a:r>
                <a:rPr lang="en-US" altLang="ko-KR" b="1" dirty="0">
                  <a:solidFill>
                    <a:schemeClr val="bg1"/>
                  </a:solidFill>
                  <a:latin typeface="Arial" charset="0"/>
                  <a:ea typeface="HY헤드라인M" pitchFamily="18" charset="-127"/>
                </a:rPr>
                <a:t>Marketability</a:t>
              </a:r>
            </a:p>
          </p:txBody>
        </p:sp>
        <p:sp>
          <p:nvSpPr>
            <p:cNvPr id="39" name="AutoShape 8"/>
            <p:cNvSpPr>
              <a:spLocks noChangeArrowheads="1"/>
            </p:cNvSpPr>
            <p:nvPr/>
          </p:nvSpPr>
          <p:spPr bwMode="auto">
            <a:xfrm>
              <a:off x="6141452" y="3317420"/>
              <a:ext cx="1767039" cy="991901"/>
            </a:xfrm>
            <a:prstGeom prst="diamond">
              <a:avLst/>
            </a:prstGeom>
            <a:gradFill flip="none" rotWithShape="1">
              <a:gsLst>
                <a:gs pos="0">
                  <a:srgbClr val="CC0066">
                    <a:shade val="30000"/>
                    <a:satMod val="115000"/>
                  </a:srgbClr>
                </a:gs>
                <a:gs pos="50000">
                  <a:srgbClr val="CC0066">
                    <a:shade val="67500"/>
                    <a:satMod val="115000"/>
                  </a:srgbClr>
                </a:gs>
                <a:gs pos="100000">
                  <a:srgbClr val="CC0066">
                    <a:shade val="100000"/>
                    <a:satMod val="115000"/>
                  </a:srgbClr>
                </a:gs>
              </a:gsLst>
              <a:lin ang="2700000" scaled="1"/>
              <a:tileRect/>
            </a:gradFill>
            <a:ln w="3175">
              <a:noFill/>
              <a:miter lim="800000"/>
              <a:headEnd type="none" w="sm" len="sm"/>
              <a:tailEnd type="none" w="sm" len="sm"/>
            </a:ln>
            <a:effectLst>
              <a:outerShdw blurRad="50800" dist="38100" dir="2700000" algn="tl" rotWithShape="0">
                <a:prstClr val="black">
                  <a:alpha val="40000"/>
                </a:prstClr>
              </a:outerShdw>
            </a:effectLst>
          </p:spPr>
          <p:txBody>
            <a:bodyPr wrap="none" lIns="110369" tIns="55184" rIns="110369" bIns="55184" anchor="ctr"/>
            <a:lstStyle/>
            <a:p>
              <a:pPr algn="ctr" defTabSz="1103313" eaLnBrk="0" latinLnBrk="0" hangingPunct="0"/>
              <a:endParaRPr kumimoji="0" lang="ko-KR" altLang="en-US" b="1">
                <a:solidFill>
                  <a:schemeClr val="bg1"/>
                </a:solidFill>
                <a:latin typeface="Arial" charset="0"/>
              </a:endParaRPr>
            </a:p>
          </p:txBody>
        </p:sp>
        <p:sp>
          <p:nvSpPr>
            <p:cNvPr id="40" name="Text Box 9"/>
            <p:cNvSpPr txBox="1">
              <a:spLocks noChangeArrowheads="1"/>
            </p:cNvSpPr>
            <p:nvPr/>
          </p:nvSpPr>
          <p:spPr bwMode="auto">
            <a:xfrm>
              <a:off x="6479496" y="3657288"/>
              <a:ext cx="1153140" cy="357060"/>
            </a:xfrm>
            <a:prstGeom prst="rect">
              <a:avLst/>
            </a:prstGeom>
            <a:noFill/>
            <a:ln w="9525">
              <a:noFill/>
              <a:miter lim="800000"/>
              <a:headEnd/>
              <a:tailEnd/>
            </a:ln>
            <a:effectLst/>
          </p:spPr>
          <p:txBody>
            <a:bodyPr wrap="none">
              <a:spAutoFit/>
            </a:bodyPr>
            <a:lstStyle/>
            <a:p>
              <a:r>
                <a:rPr lang="en-US" altLang="ko-KR" b="1" dirty="0">
                  <a:solidFill>
                    <a:schemeClr val="bg1"/>
                  </a:solidFill>
                  <a:latin typeface="Arial" charset="0"/>
                  <a:ea typeface="HY헤드라인M" pitchFamily="18" charset="-127"/>
                </a:rPr>
                <a:t>Feasibility</a:t>
              </a:r>
            </a:p>
          </p:txBody>
        </p:sp>
        <p:cxnSp>
          <p:nvCxnSpPr>
            <p:cNvPr id="67" name="직선 연결선 66"/>
            <p:cNvCxnSpPr/>
            <p:nvPr/>
          </p:nvCxnSpPr>
          <p:spPr bwMode="auto">
            <a:xfrm rot="5400000">
              <a:off x="6941254" y="4383491"/>
              <a:ext cx="166598" cy="840"/>
            </a:xfrm>
            <a:prstGeom prst="line">
              <a:avLst/>
            </a:prstGeom>
            <a:gradFill rotWithShape="1">
              <a:gsLst>
                <a:gs pos="0">
                  <a:srgbClr val="FFCC00"/>
                </a:gs>
                <a:gs pos="100000">
                  <a:srgbClr val="FFFF66"/>
                </a:gs>
              </a:gsLst>
              <a:lin ang="5400000" scaled="1"/>
            </a:gradFill>
            <a:ln w="11176" cap="flat" cmpd="sng" algn="ctr">
              <a:solidFill>
                <a:srgbClr val="000000"/>
              </a:solidFill>
              <a:prstDash val="solid"/>
              <a:round/>
              <a:headEnd type="none" w="med" len="med"/>
              <a:tailEnd type="none" w="med" len="med"/>
            </a:ln>
            <a:effectLst/>
          </p:spPr>
        </p:cxnSp>
        <p:sp>
          <p:nvSpPr>
            <p:cNvPr id="68" name="TextBox 67"/>
            <p:cNvSpPr txBox="1"/>
            <p:nvPr/>
          </p:nvSpPr>
          <p:spPr>
            <a:xfrm>
              <a:off x="6066141" y="5456256"/>
              <a:ext cx="1406619" cy="686652"/>
            </a:xfrm>
            <a:prstGeom prst="rect">
              <a:avLst/>
            </a:prstGeom>
            <a:noFill/>
          </p:spPr>
          <p:txBody>
            <a:bodyPr wrap="none" rtlCol="0">
              <a:spAutoFit/>
            </a:bodyPr>
            <a:lstStyle/>
            <a:p>
              <a:pPr algn="ctr">
                <a:lnSpc>
                  <a:spcPct val="90000"/>
                </a:lnSpc>
              </a:pPr>
              <a:r>
                <a:rPr lang="en-US" altLang="ko-KR" b="1" i="1" dirty="0">
                  <a:solidFill>
                    <a:srgbClr val="CC0066"/>
                  </a:solidFill>
                  <a:latin typeface="Arial" pitchFamily="34" charset="0"/>
                  <a:cs typeface="Arial" pitchFamily="34" charset="0"/>
                </a:rPr>
                <a:t>New Product</a:t>
              </a:r>
            </a:p>
            <a:p>
              <a:pPr algn="ctr">
                <a:lnSpc>
                  <a:spcPct val="90000"/>
                </a:lnSpc>
              </a:pPr>
              <a:r>
                <a:rPr lang="en-US" altLang="ko-KR" b="1" i="1" dirty="0">
                  <a:solidFill>
                    <a:srgbClr val="CC0066"/>
                  </a:solidFill>
                  <a:latin typeface="Arial" pitchFamily="34" charset="0"/>
                  <a:cs typeface="Arial" pitchFamily="34" charset="0"/>
                </a:rPr>
                <a:t>Ideas</a:t>
              </a:r>
              <a:endParaRPr lang="ko-KR" altLang="en-US" b="1" i="1" dirty="0">
                <a:solidFill>
                  <a:srgbClr val="CC0066"/>
                </a:solidFill>
                <a:latin typeface="Arial" pitchFamily="34" charset="0"/>
                <a:cs typeface="Arial" pitchFamily="34" charset="0"/>
              </a:endParaRPr>
            </a:p>
          </p:txBody>
        </p:sp>
        <p:grpSp>
          <p:nvGrpSpPr>
            <p:cNvPr id="6" name="그룹 90"/>
            <p:cNvGrpSpPr/>
            <p:nvPr/>
          </p:nvGrpSpPr>
          <p:grpSpPr>
            <a:xfrm>
              <a:off x="1997018" y="1172642"/>
              <a:ext cx="1414269" cy="1088989"/>
              <a:chOff x="1657533" y="1268441"/>
              <a:chExt cx="1414269" cy="1088989"/>
            </a:xfrm>
          </p:grpSpPr>
          <p:sp>
            <p:nvSpPr>
              <p:cNvPr id="87" name="Oval 82"/>
              <p:cNvSpPr/>
              <p:nvPr/>
            </p:nvSpPr>
            <p:spPr bwMode="auto">
              <a:xfrm>
                <a:off x="1657533" y="1268441"/>
                <a:ext cx="1414269" cy="1088989"/>
              </a:xfrm>
              <a:prstGeom prst="ellipse">
                <a:avLst/>
              </a:prstGeom>
              <a:gradFill rotWithShape="1">
                <a:gsLst>
                  <a:gs pos="0">
                    <a:srgbClr val="6BB76D">
                      <a:shade val="63000"/>
                      <a:satMod val="165000"/>
                    </a:srgbClr>
                  </a:gs>
                  <a:gs pos="30000">
                    <a:srgbClr val="6BB76D">
                      <a:shade val="58000"/>
                      <a:satMod val="165000"/>
                    </a:srgbClr>
                  </a:gs>
                  <a:gs pos="75000">
                    <a:srgbClr val="6BB76D">
                      <a:shade val="30000"/>
                      <a:satMod val="175000"/>
                    </a:srgbClr>
                  </a:gs>
                  <a:gs pos="100000">
                    <a:srgbClr val="6BB76D">
                      <a:shade val="15000"/>
                      <a:satMod val="175000"/>
                    </a:srgbClr>
                  </a:gs>
                </a:gsLst>
                <a:path path="circle">
                  <a:fillToRect l="5000" t="100000" r="120000" b="10000"/>
                </a:path>
              </a:gradFill>
              <a:ln>
                <a:noFill/>
              </a:ln>
              <a:effectLst>
                <a:outerShdw blurRad="50800" dist="20000" dir="5400000" rotWithShape="0">
                  <a:srgbClr val="000000">
                    <a:alpha val="42000"/>
                  </a:srgbClr>
                </a:outerShdw>
              </a:effectLst>
              <a:scene3d>
                <a:camera prst="perspectiveRelaxed" fov="3300000"/>
                <a:lightRig rig="threePt" dir="t">
                  <a:rot lat="0" lon="0" rev="4200000"/>
                </a:lightRig>
              </a:scene3d>
              <a:sp3d extrusionH="127000" prstMaterial="metal">
                <a:bevelT w="127000" h="63500" prst="cross"/>
                <a:contourClr>
                  <a:srgbClr val="6BB76D"/>
                </a:contourClr>
              </a:sp3d>
            </p:spPr>
          </p:sp>
          <p:sp>
            <p:nvSpPr>
              <p:cNvPr id="72" name="TextBox 71"/>
              <p:cNvSpPr txBox="1"/>
              <p:nvPr/>
            </p:nvSpPr>
            <p:spPr>
              <a:xfrm>
                <a:off x="1906683" y="1578343"/>
                <a:ext cx="931740" cy="686652"/>
              </a:xfrm>
              <a:prstGeom prst="rect">
                <a:avLst/>
              </a:prstGeom>
              <a:noFill/>
            </p:spPr>
            <p:txBody>
              <a:bodyPr wrap="square" rtlCol="0">
                <a:spAutoFit/>
              </a:bodyPr>
              <a:lstStyle/>
              <a:p>
                <a:pPr>
                  <a:lnSpc>
                    <a:spcPct val="90000"/>
                  </a:lnSpc>
                </a:pPr>
                <a:r>
                  <a:rPr lang="en-US" altLang="ko-KR" b="1" i="1" dirty="0">
                    <a:solidFill>
                      <a:schemeClr val="bg1"/>
                    </a:solidFill>
                    <a:latin typeface="Arial" pitchFamily="34" charset="0"/>
                    <a:cs typeface="Arial" pitchFamily="34" charset="0"/>
                  </a:rPr>
                  <a:t>Current</a:t>
                </a:r>
              </a:p>
              <a:p>
                <a:pPr>
                  <a:lnSpc>
                    <a:spcPct val="90000"/>
                  </a:lnSpc>
                </a:pPr>
                <a:r>
                  <a:rPr lang="en-US" altLang="ko-KR" b="1" i="1" dirty="0">
                    <a:solidFill>
                      <a:schemeClr val="bg1"/>
                    </a:solidFill>
                    <a:latin typeface="Arial" pitchFamily="34" charset="0"/>
                    <a:cs typeface="Arial" pitchFamily="34" charset="0"/>
                  </a:rPr>
                  <a:t>Product</a:t>
                </a:r>
                <a:endParaRPr lang="ko-KR" altLang="en-US" b="1" i="1" dirty="0">
                  <a:solidFill>
                    <a:schemeClr val="bg1"/>
                  </a:solidFill>
                  <a:latin typeface="Arial" pitchFamily="34" charset="0"/>
                  <a:cs typeface="Arial" pitchFamily="34" charset="0"/>
                </a:endParaRPr>
              </a:p>
            </p:txBody>
          </p:sp>
        </p:grpSp>
        <p:sp>
          <p:nvSpPr>
            <p:cNvPr id="94" name="TextBox 93"/>
            <p:cNvSpPr txBox="1"/>
            <p:nvPr/>
          </p:nvSpPr>
          <p:spPr>
            <a:xfrm>
              <a:off x="643339" y="2529965"/>
              <a:ext cx="1177587" cy="741585"/>
            </a:xfrm>
            <a:prstGeom prst="rect">
              <a:avLst/>
            </a:prstGeom>
            <a:noFill/>
          </p:spPr>
          <p:txBody>
            <a:bodyPr wrap="none" rtlCol="0">
              <a:spAutoFit/>
            </a:bodyPr>
            <a:lstStyle/>
            <a:p>
              <a:pPr algn="ctr"/>
              <a:r>
                <a:rPr lang="en-US" altLang="ko-KR" b="1" i="1" dirty="0">
                  <a:solidFill>
                    <a:schemeClr val="accent1">
                      <a:lumMod val="50000"/>
                    </a:schemeClr>
                  </a:solidFill>
                  <a:latin typeface="Arial" pitchFamily="34" charset="0"/>
                  <a:cs typeface="Arial" pitchFamily="34" charset="0"/>
                </a:rPr>
                <a:t>5 Thinking</a:t>
              </a:r>
            </a:p>
            <a:p>
              <a:pPr algn="ctr"/>
              <a:r>
                <a:rPr lang="en-US" altLang="ko-KR" b="1" i="1" dirty="0">
                  <a:solidFill>
                    <a:schemeClr val="accent1">
                      <a:lumMod val="50000"/>
                    </a:schemeClr>
                  </a:solidFill>
                  <a:latin typeface="Arial" pitchFamily="34" charset="0"/>
                  <a:cs typeface="Arial" pitchFamily="34" charset="0"/>
                </a:rPr>
                <a:t>Tools </a:t>
              </a:r>
              <a:endParaRPr lang="ko-KR" altLang="en-US" b="1" i="1" dirty="0">
                <a:solidFill>
                  <a:schemeClr val="accent1">
                    <a:lumMod val="50000"/>
                  </a:schemeClr>
                </a:solidFill>
                <a:latin typeface="Arial" pitchFamily="34" charset="0"/>
                <a:cs typeface="Arial" pitchFamily="34" charset="0"/>
              </a:endParaRPr>
            </a:p>
          </p:txBody>
        </p:sp>
        <p:cxnSp>
          <p:nvCxnSpPr>
            <p:cNvPr id="36" name="직선 연결선 35"/>
            <p:cNvCxnSpPr>
              <a:stCxn id="71696" idx="2"/>
              <a:endCxn id="52" idx="0"/>
            </p:cNvCxnSpPr>
            <p:nvPr/>
          </p:nvCxnSpPr>
          <p:spPr bwMode="auto">
            <a:xfrm rot="5400000">
              <a:off x="2595892" y="3301088"/>
              <a:ext cx="287521" cy="192"/>
            </a:xfrm>
            <a:prstGeom prst="line">
              <a:avLst/>
            </a:prstGeom>
            <a:gradFill rotWithShape="1">
              <a:gsLst>
                <a:gs pos="0">
                  <a:srgbClr val="FFCC00"/>
                </a:gs>
                <a:gs pos="100000">
                  <a:srgbClr val="FFFF66"/>
                </a:gs>
              </a:gsLst>
              <a:lin ang="5400000" scaled="1"/>
            </a:gradFill>
            <a:ln w="11176" cap="flat" cmpd="sng" algn="ctr">
              <a:solidFill>
                <a:srgbClr val="000000"/>
              </a:solidFill>
              <a:prstDash val="solid"/>
              <a:round/>
              <a:headEnd type="none" w="med" len="med"/>
              <a:tailEnd type="none" w="med" len="med"/>
            </a:ln>
            <a:effectLst/>
          </p:spPr>
        </p:cxnSp>
        <p:cxnSp>
          <p:nvCxnSpPr>
            <p:cNvPr id="41" name="직선 연결선 40"/>
            <p:cNvCxnSpPr>
              <a:stCxn id="52" idx="3"/>
              <a:endCxn id="71688" idx="1"/>
            </p:cNvCxnSpPr>
            <p:nvPr/>
          </p:nvCxnSpPr>
          <p:spPr bwMode="auto">
            <a:xfrm>
              <a:off x="3589094" y="3809223"/>
              <a:ext cx="405831" cy="4157"/>
            </a:xfrm>
            <a:prstGeom prst="line">
              <a:avLst/>
            </a:prstGeom>
            <a:gradFill rotWithShape="1">
              <a:gsLst>
                <a:gs pos="0">
                  <a:srgbClr val="FFCC00"/>
                </a:gs>
                <a:gs pos="100000">
                  <a:srgbClr val="FFFF66"/>
                </a:gs>
              </a:gsLst>
              <a:lin ang="5400000" scaled="1"/>
            </a:gradFill>
            <a:ln w="11176" cap="flat" cmpd="sng" algn="ctr">
              <a:solidFill>
                <a:srgbClr val="000000"/>
              </a:solidFill>
              <a:prstDash val="solid"/>
              <a:round/>
              <a:headEnd type="none" w="med" len="med"/>
              <a:tailEnd type="none" w="med" len="med"/>
            </a:ln>
            <a:effectLst/>
          </p:spPr>
        </p:cxnSp>
        <p:cxnSp>
          <p:nvCxnSpPr>
            <p:cNvPr id="45" name="직선 연결선 44"/>
            <p:cNvCxnSpPr>
              <a:stCxn id="71688" idx="3"/>
              <a:endCxn id="39" idx="1"/>
            </p:cNvCxnSpPr>
            <p:nvPr/>
          </p:nvCxnSpPr>
          <p:spPr bwMode="auto">
            <a:xfrm flipV="1">
              <a:off x="5761964" y="3813371"/>
              <a:ext cx="379488" cy="9"/>
            </a:xfrm>
            <a:prstGeom prst="line">
              <a:avLst/>
            </a:prstGeom>
            <a:gradFill rotWithShape="1">
              <a:gsLst>
                <a:gs pos="0">
                  <a:srgbClr val="FFCC00"/>
                </a:gs>
                <a:gs pos="100000">
                  <a:srgbClr val="FFFF66"/>
                </a:gs>
              </a:gsLst>
              <a:lin ang="5400000" scaled="1"/>
            </a:gradFill>
            <a:ln w="11176" cap="flat" cmpd="sng" algn="ctr">
              <a:solidFill>
                <a:srgbClr val="000000"/>
              </a:solidFill>
              <a:prstDash val="solid"/>
              <a:round/>
              <a:headEnd type="none" w="med" len="med"/>
              <a:tailEnd type="none" w="med" len="med"/>
            </a:ln>
            <a:effectLst/>
          </p:spPr>
        </p:cxnSp>
        <p:pic>
          <p:nvPicPr>
            <p:cNvPr id="236550" name="Picture 6" descr="http://t0.gstatic.com/images?q=tbn:ANd9GcRpQWT2EVtYituoM9pB9gbFO0gc4NkH5N4_QMQfUXV6VmyKl_eLnQ"/>
            <p:cNvPicPr>
              <a:picLocks noChangeAspect="1" noChangeArrowheads="1"/>
            </p:cNvPicPr>
            <p:nvPr/>
          </p:nvPicPr>
          <p:blipFill>
            <a:blip r:embed="rId2" cstate="print"/>
            <a:srcRect/>
            <a:stretch>
              <a:fillRect/>
            </a:stretch>
          </p:blipFill>
          <p:spPr bwMode="auto">
            <a:xfrm>
              <a:off x="7505343" y="5374665"/>
              <a:ext cx="495682" cy="649951"/>
            </a:xfrm>
            <a:prstGeom prst="rect">
              <a:avLst/>
            </a:prstGeom>
            <a:noFill/>
          </p:spPr>
        </p:pic>
      </p:grpSp>
      <p:cxnSp>
        <p:nvCxnSpPr>
          <p:cNvPr id="33" name="직선 연결선 32"/>
          <p:cNvCxnSpPr/>
          <p:nvPr/>
        </p:nvCxnSpPr>
        <p:spPr bwMode="auto">
          <a:xfrm rot="5400000">
            <a:off x="3085832" y="2300763"/>
            <a:ext cx="287521" cy="192"/>
          </a:xfrm>
          <a:prstGeom prst="line">
            <a:avLst/>
          </a:prstGeom>
          <a:gradFill rotWithShape="1">
            <a:gsLst>
              <a:gs pos="0">
                <a:srgbClr val="FFCC00"/>
              </a:gs>
              <a:gs pos="100000">
                <a:srgbClr val="FFFF66"/>
              </a:gs>
            </a:gsLst>
            <a:lin ang="5400000" scaled="1"/>
          </a:gradFill>
          <a:ln w="11176" cap="flat" cmpd="sng" algn="ctr">
            <a:solidFill>
              <a:srgbClr val="000000"/>
            </a:solidFill>
            <a:prstDash val="solid"/>
            <a:round/>
            <a:headEnd type="none" w="med" len="med"/>
            <a:tailEnd type="none" w="med" len="med"/>
          </a:ln>
          <a:effectLst/>
        </p:spPr>
      </p:cxnSp>
    </p:spTree>
    <p:extLst>
      <p:ext uri="{BB962C8B-B14F-4D97-AF65-F5344CB8AC3E}">
        <p14:creationId xmlns:p14="http://schemas.microsoft.com/office/powerpoint/2010/main" val="957511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128464" y="764704"/>
            <a:ext cx="6105128" cy="548680"/>
          </a:xfrm>
          <a:prstGeom prst="rect">
            <a:avLst/>
          </a:prstGeom>
          <a:noFill/>
          <a:ln w="9525">
            <a:noFill/>
            <a:miter lim="800000"/>
            <a:headEnd/>
            <a:tailEnd/>
          </a:ln>
          <a:effectLst/>
        </p:spPr>
        <p:txBody>
          <a:bodyPr anchor="ctr"/>
          <a:lstStyle/>
          <a:p>
            <a:pPr>
              <a:lnSpc>
                <a:spcPct val="200000"/>
              </a:lnSpc>
            </a:pPr>
            <a:r>
              <a:rPr lang="ko-KR" altLang="en-US" sz="3200" dirty="0">
                <a:latin typeface="Arial" charset="0"/>
              </a:rPr>
              <a:t>실습과제</a:t>
            </a:r>
            <a:r>
              <a:rPr lang="en-US" altLang="ko-KR" sz="3200" dirty="0">
                <a:latin typeface="Arial" charset="0"/>
              </a:rPr>
              <a:t>: </a:t>
            </a:r>
            <a:r>
              <a:rPr lang="ko-KR" altLang="en-US" sz="3200" dirty="0">
                <a:latin typeface="Arial" charset="0"/>
              </a:rPr>
              <a:t>안경</a:t>
            </a:r>
            <a:endParaRPr lang="en-US" altLang="ko-KR" sz="3200" b="1" dirty="0">
              <a:latin typeface="Arial" charset="0"/>
            </a:endParaRPr>
          </a:p>
        </p:txBody>
      </p:sp>
      <p:pic>
        <p:nvPicPr>
          <p:cNvPr id="4" name="Picture 2" descr="C:\Users\Administrator\Desktop\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5915" y="2348880"/>
            <a:ext cx="5446365" cy="22811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116632"/>
            <a:ext cx="4680520" cy="535531"/>
          </a:xfrm>
          <a:prstGeom prst="rect">
            <a:avLst/>
          </a:prstGeom>
          <a:noFill/>
        </p:spPr>
        <p:txBody>
          <a:bodyPr wrap="square" rtlCol="0">
            <a:spAutoFit/>
          </a:bodyPr>
          <a:lstStyle/>
          <a:p>
            <a:pPr algn="ctr">
              <a:lnSpc>
                <a:spcPct val="90000"/>
              </a:lnSpc>
            </a:pPr>
            <a:r>
              <a:rPr lang="en-US" altLang="ko-KR" sz="3200" b="1" i="1" dirty="0">
                <a:solidFill>
                  <a:srgbClr val="CC0066"/>
                </a:solidFill>
                <a:latin typeface="Arial" pitchFamily="34" charset="0"/>
                <a:cs typeface="Arial" pitchFamily="34" charset="0"/>
              </a:rPr>
              <a:t>New Product Ideas ?</a:t>
            </a:r>
            <a:endParaRPr lang="ko-KR" altLang="en-US" sz="3200" b="1" i="1" dirty="0">
              <a:solidFill>
                <a:srgbClr val="CC0066"/>
              </a:solidFill>
              <a:latin typeface="Arial" pitchFamily="34" charset="0"/>
              <a:cs typeface="Arial" pitchFamily="34" charset="0"/>
            </a:endParaRPr>
          </a:p>
        </p:txBody>
      </p:sp>
    </p:spTree>
    <p:extLst>
      <p:ext uri="{BB962C8B-B14F-4D97-AF65-F5344CB8AC3E}">
        <p14:creationId xmlns:p14="http://schemas.microsoft.com/office/powerpoint/2010/main" val="25297537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382789" y="864267"/>
            <a:ext cx="6105128" cy="548680"/>
          </a:xfrm>
          <a:prstGeom prst="rect">
            <a:avLst/>
          </a:prstGeom>
          <a:noFill/>
          <a:ln w="9525">
            <a:noFill/>
            <a:miter lim="800000"/>
            <a:headEnd/>
            <a:tailEnd/>
          </a:ln>
          <a:effectLst/>
        </p:spPr>
        <p:txBody>
          <a:bodyPr anchor="ctr"/>
          <a:lstStyle/>
          <a:p>
            <a:pPr>
              <a:lnSpc>
                <a:spcPct val="200000"/>
              </a:lnSpc>
            </a:pPr>
            <a:r>
              <a:rPr lang="ko-KR" altLang="en-US" sz="3200" b="1" dirty="0">
                <a:latin typeface="Arial" charset="0"/>
              </a:rPr>
              <a:t>실습과제</a:t>
            </a:r>
            <a:r>
              <a:rPr lang="en-US" altLang="ko-KR" sz="3200" b="1" dirty="0">
                <a:latin typeface="Arial" charset="0"/>
              </a:rPr>
              <a:t>: </a:t>
            </a:r>
            <a:r>
              <a:rPr lang="ko-KR" altLang="en-US" sz="3200" b="1" dirty="0">
                <a:latin typeface="Arial" charset="0"/>
              </a:rPr>
              <a:t>우산</a:t>
            </a:r>
            <a:endParaRPr lang="en-US" altLang="ko-KR" sz="3200" b="1" dirty="0">
              <a:latin typeface="Arial" charset="0"/>
            </a:endParaRPr>
          </a:p>
        </p:txBody>
      </p:sp>
      <p:pic>
        <p:nvPicPr>
          <p:cNvPr id="5" name="Picture 4" descr="C:\Users\Administrator\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428233">
            <a:off x="2074633" y="2134695"/>
            <a:ext cx="3892925" cy="33990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116632"/>
            <a:ext cx="4680520" cy="535531"/>
          </a:xfrm>
          <a:prstGeom prst="rect">
            <a:avLst/>
          </a:prstGeom>
          <a:noFill/>
        </p:spPr>
        <p:txBody>
          <a:bodyPr wrap="square" rtlCol="0">
            <a:spAutoFit/>
          </a:bodyPr>
          <a:lstStyle/>
          <a:p>
            <a:pPr algn="ctr">
              <a:lnSpc>
                <a:spcPct val="90000"/>
              </a:lnSpc>
            </a:pPr>
            <a:r>
              <a:rPr lang="en-US" altLang="ko-KR" sz="3200" b="1" i="1" dirty="0">
                <a:solidFill>
                  <a:srgbClr val="CC0066"/>
                </a:solidFill>
                <a:latin typeface="Arial" pitchFamily="34" charset="0"/>
                <a:cs typeface="Arial" pitchFamily="34" charset="0"/>
              </a:rPr>
              <a:t>New Product Ideas ?</a:t>
            </a:r>
            <a:endParaRPr lang="ko-KR" altLang="en-US" sz="3200" b="1" i="1" dirty="0">
              <a:solidFill>
                <a:srgbClr val="CC0066"/>
              </a:solidFill>
              <a:latin typeface="Arial" pitchFamily="34" charset="0"/>
              <a:cs typeface="Arial" pitchFamily="34" charset="0"/>
            </a:endParaRPr>
          </a:p>
        </p:txBody>
      </p:sp>
    </p:spTree>
    <p:extLst>
      <p:ext uri="{BB962C8B-B14F-4D97-AF65-F5344CB8AC3E}">
        <p14:creationId xmlns:p14="http://schemas.microsoft.com/office/powerpoint/2010/main" val="1575545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81712" y="980728"/>
            <a:ext cx="9623816" cy="1800225"/>
          </a:xfrm>
          <a:prstGeom prst="rect">
            <a:avLst/>
          </a:prstGeom>
        </p:spPr>
        <p:txBody>
          <a:bodyPr/>
          <a:lstStyle>
            <a:lvl1pPr marL="342900" indent="-342900" algn="l" rtl="0" eaLnBrk="0" fontAlgn="base" latinLnBrk="1" hangingPunct="0">
              <a:spcBef>
                <a:spcPct val="20000"/>
              </a:spcBef>
              <a:spcAft>
                <a:spcPct val="0"/>
              </a:spcAft>
              <a:buChar char="•"/>
              <a:defRPr kumimoji="1" sz="24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kumimoji="1" sz="2800">
                <a:solidFill>
                  <a:schemeClr val="tx1"/>
                </a:solidFill>
                <a:latin typeface="+mn-lt"/>
                <a:ea typeface="+mn-ea"/>
              </a:defRPr>
            </a:lvl2pPr>
            <a:lvl3pPr marL="1143000" indent="-228600" algn="l" rtl="0" eaLnBrk="0" fontAlgn="base" latinLnBrk="1" hangingPunct="0">
              <a:spcBef>
                <a:spcPct val="20000"/>
              </a:spcBef>
              <a:spcAft>
                <a:spcPct val="0"/>
              </a:spcAft>
              <a:buChar char="•"/>
              <a:defRPr kumimoji="1" sz="2400">
                <a:solidFill>
                  <a:schemeClr val="tx1"/>
                </a:solidFill>
                <a:latin typeface="+mn-lt"/>
                <a:ea typeface="+mn-ea"/>
              </a:defRPr>
            </a:lvl3pPr>
            <a:lvl4pPr marL="1600200" indent="-228600" algn="l" rtl="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4pPr>
            <a:lvl5pPr marL="2057400" indent="-228600" algn="l" rtl="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5pPr>
            <a:lvl6pPr marL="25146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9pPr>
          </a:lstStyle>
          <a:p>
            <a:pPr>
              <a:buFont typeface="Wingdings" panose="05000000000000000000" pitchFamily="2" charset="2"/>
              <a:buChar char="l"/>
            </a:pPr>
            <a:r>
              <a:rPr lang="ko-KR" altLang="en-US" b="1" dirty="0">
                <a:solidFill>
                  <a:schemeClr val="tx2"/>
                </a:solidFill>
                <a:latin typeface="맑은 고딕" pitchFamily="50" charset="-127"/>
                <a:ea typeface="맑은 고딕" pitchFamily="50" charset="-127"/>
              </a:rPr>
              <a:t>기술적 모순 </a:t>
            </a:r>
            <a:r>
              <a:rPr lang="en-US" altLang="ko-KR" b="1" dirty="0">
                <a:solidFill>
                  <a:schemeClr val="tx2"/>
                </a:solidFill>
                <a:latin typeface="맑은 고딕" pitchFamily="50" charset="-127"/>
                <a:ea typeface="맑은 고딕" pitchFamily="50" charset="-127"/>
              </a:rPr>
              <a:t>: </a:t>
            </a:r>
            <a:r>
              <a:rPr lang="ko-KR" altLang="en-US" b="1" dirty="0">
                <a:solidFill>
                  <a:schemeClr val="tx2"/>
                </a:solidFill>
                <a:latin typeface="맑은 고딕" pitchFamily="50" charset="-127"/>
                <a:ea typeface="맑은 고딕" pitchFamily="50" charset="-127"/>
              </a:rPr>
              <a:t>두 가지 특성의 상충 모순</a:t>
            </a:r>
            <a:endParaRPr lang="en-US" altLang="ko-KR" dirty="0">
              <a:solidFill>
                <a:schemeClr val="tx2"/>
              </a:solidFill>
              <a:latin typeface="맑은 고딕" pitchFamily="50" charset="-127"/>
              <a:ea typeface="맑은 고딕" pitchFamily="50" charset="-127"/>
            </a:endParaRPr>
          </a:p>
          <a:p>
            <a:pPr lvl="1">
              <a:buFont typeface="Wingdings" panose="05000000000000000000" pitchFamily="2" charset="2"/>
              <a:buChar char="ü"/>
            </a:pPr>
            <a:r>
              <a:rPr lang="ko-KR" altLang="en-US" sz="2000" b="1" kern="0" dirty="0">
                <a:latin typeface="돋움" panose="020B0600000101010101" pitchFamily="50" charset="-127"/>
                <a:ea typeface="돋움" panose="020B0600000101010101" pitchFamily="50" charset="-127"/>
              </a:rPr>
              <a:t>상품이 튼튼해지면</a:t>
            </a:r>
            <a:r>
              <a:rPr lang="en-US" altLang="ko-KR" sz="2000" b="1" kern="0" dirty="0">
                <a:latin typeface="돋움" panose="020B0600000101010101" pitchFamily="50" charset="-127"/>
                <a:ea typeface="돋움" panose="020B0600000101010101" pitchFamily="50" charset="-127"/>
              </a:rPr>
              <a:t>(</a:t>
            </a:r>
            <a:r>
              <a:rPr lang="ko-KR" altLang="en-US" sz="2000" b="1" kern="0" dirty="0">
                <a:latin typeface="돋움" panose="020B0600000101010101" pitchFamily="50" charset="-127"/>
                <a:ea typeface="돋움" panose="020B0600000101010101" pitchFamily="50" charset="-127"/>
              </a:rPr>
              <a:t>좋은 점</a:t>
            </a:r>
            <a:r>
              <a:rPr lang="en-US" altLang="ko-KR" sz="2000" b="1" kern="0" dirty="0">
                <a:latin typeface="돋움" panose="020B0600000101010101" pitchFamily="50" charset="-127"/>
                <a:ea typeface="돋움" panose="020B0600000101010101" pitchFamily="50" charset="-127"/>
              </a:rPr>
              <a:t>), </a:t>
            </a:r>
            <a:r>
              <a:rPr lang="ko-KR" altLang="en-US" sz="2000" b="1" kern="0" dirty="0">
                <a:latin typeface="돋움" panose="020B0600000101010101" pitchFamily="50" charset="-127"/>
                <a:ea typeface="돋움" panose="020B0600000101010101" pitchFamily="50" charset="-127"/>
              </a:rPr>
              <a:t>무게가 증가</a:t>
            </a:r>
            <a:r>
              <a:rPr lang="en-US" altLang="ko-KR" sz="2000" b="1" kern="0" dirty="0">
                <a:latin typeface="돋움" panose="020B0600000101010101" pitchFamily="50" charset="-127"/>
                <a:ea typeface="돋움" panose="020B0600000101010101" pitchFamily="50" charset="-127"/>
              </a:rPr>
              <a:t>(</a:t>
            </a:r>
            <a:r>
              <a:rPr lang="ko-KR" altLang="en-US" sz="2000" b="1" kern="0" dirty="0">
                <a:latin typeface="돋움" panose="020B0600000101010101" pitchFamily="50" charset="-127"/>
                <a:ea typeface="돋움" panose="020B0600000101010101" pitchFamily="50" charset="-127"/>
              </a:rPr>
              <a:t>나쁜 점</a:t>
            </a:r>
            <a:r>
              <a:rPr lang="en-US" altLang="ko-KR" sz="2000" b="1" kern="0" dirty="0">
                <a:latin typeface="돋움" panose="020B0600000101010101" pitchFamily="50" charset="-127"/>
                <a:ea typeface="돋움" panose="020B0600000101010101" pitchFamily="50" charset="-127"/>
              </a:rPr>
              <a:t>)</a:t>
            </a:r>
          </a:p>
          <a:p>
            <a:pPr lvl="1">
              <a:buFont typeface="Wingdings" panose="05000000000000000000" pitchFamily="2" charset="2"/>
              <a:buChar char="ü"/>
            </a:pPr>
            <a:r>
              <a:rPr lang="ko-KR" altLang="en-US" sz="2000" b="1" kern="0" dirty="0">
                <a:latin typeface="돋움" panose="020B0600000101010101" pitchFamily="50" charset="-127"/>
                <a:ea typeface="돋움" panose="020B0600000101010101" pitchFamily="50" charset="-127"/>
              </a:rPr>
              <a:t>통신의 대역폭이 넓어지면</a:t>
            </a:r>
            <a:r>
              <a:rPr lang="en-US" altLang="ko-KR" sz="2000" b="1" kern="0" dirty="0">
                <a:latin typeface="돋움" panose="020B0600000101010101" pitchFamily="50" charset="-127"/>
                <a:ea typeface="돋움" panose="020B0600000101010101" pitchFamily="50" charset="-127"/>
              </a:rPr>
              <a:t>(</a:t>
            </a:r>
            <a:r>
              <a:rPr lang="ko-KR" altLang="en-US" sz="2000" b="1" kern="0" dirty="0">
                <a:latin typeface="돋움" panose="020B0600000101010101" pitchFamily="50" charset="-127"/>
                <a:ea typeface="돋움" panose="020B0600000101010101" pitchFamily="50" charset="-127"/>
              </a:rPr>
              <a:t>좋은 점</a:t>
            </a:r>
            <a:r>
              <a:rPr lang="en-US" altLang="ko-KR" sz="2000" b="1" kern="0" dirty="0">
                <a:latin typeface="돋움" panose="020B0600000101010101" pitchFamily="50" charset="-127"/>
                <a:ea typeface="돋움" panose="020B0600000101010101" pitchFamily="50" charset="-127"/>
              </a:rPr>
              <a:t>), </a:t>
            </a:r>
            <a:r>
              <a:rPr lang="ko-KR" altLang="en-US" sz="2000" b="1" kern="0" dirty="0">
                <a:latin typeface="돋움" panose="020B0600000101010101" pitchFamily="50" charset="-127"/>
                <a:ea typeface="돋움" panose="020B0600000101010101" pitchFamily="50" charset="-127"/>
              </a:rPr>
              <a:t>많은 전력이 필요</a:t>
            </a:r>
            <a:r>
              <a:rPr lang="en-US" altLang="ko-KR" sz="2000" b="1" kern="0" dirty="0">
                <a:latin typeface="돋움" panose="020B0600000101010101" pitchFamily="50" charset="-127"/>
                <a:ea typeface="돋움" panose="020B0600000101010101" pitchFamily="50" charset="-127"/>
              </a:rPr>
              <a:t>(</a:t>
            </a:r>
            <a:r>
              <a:rPr lang="ko-KR" altLang="en-US" sz="2000" b="1" kern="0" dirty="0">
                <a:latin typeface="돋움" panose="020B0600000101010101" pitchFamily="50" charset="-127"/>
                <a:ea typeface="돋움" panose="020B0600000101010101" pitchFamily="50" charset="-127"/>
              </a:rPr>
              <a:t>나쁜 점</a:t>
            </a:r>
            <a:r>
              <a:rPr lang="en-US" altLang="ko-KR" sz="2000" b="1" kern="0" dirty="0">
                <a:latin typeface="돋움" panose="020B0600000101010101" pitchFamily="50" charset="-127"/>
                <a:ea typeface="돋움" panose="020B0600000101010101" pitchFamily="50" charset="-127"/>
              </a:rPr>
              <a:t>)</a:t>
            </a:r>
          </a:p>
          <a:p>
            <a:pPr lvl="1">
              <a:buFont typeface="Wingdings" panose="05000000000000000000" pitchFamily="2" charset="2"/>
              <a:buChar char="ü"/>
            </a:pPr>
            <a:r>
              <a:rPr lang="ko-KR" altLang="en-US" sz="2000" b="1" kern="0" dirty="0">
                <a:latin typeface="돋움" panose="020B0600000101010101" pitchFamily="50" charset="-127"/>
                <a:ea typeface="돋움" panose="020B0600000101010101" pitchFamily="50" charset="-127"/>
              </a:rPr>
              <a:t>고객 맞춤형 서비스를 하면</a:t>
            </a:r>
            <a:r>
              <a:rPr lang="en-US" altLang="ko-KR" sz="2000" b="1" kern="0" dirty="0">
                <a:latin typeface="돋움" panose="020B0600000101010101" pitchFamily="50" charset="-127"/>
                <a:ea typeface="돋움" panose="020B0600000101010101" pitchFamily="50" charset="-127"/>
              </a:rPr>
              <a:t>(</a:t>
            </a:r>
            <a:r>
              <a:rPr lang="ko-KR" altLang="en-US" sz="2000" b="1" kern="0" dirty="0">
                <a:latin typeface="돋움" panose="020B0600000101010101" pitchFamily="50" charset="-127"/>
                <a:ea typeface="돋움" panose="020B0600000101010101" pitchFamily="50" charset="-127"/>
              </a:rPr>
              <a:t>좋은 점</a:t>
            </a:r>
            <a:r>
              <a:rPr lang="en-US" altLang="ko-KR" sz="2000" b="1" kern="0" dirty="0">
                <a:latin typeface="돋움" panose="020B0600000101010101" pitchFamily="50" charset="-127"/>
                <a:ea typeface="돋움" panose="020B0600000101010101" pitchFamily="50" charset="-127"/>
              </a:rPr>
              <a:t>), </a:t>
            </a:r>
            <a:r>
              <a:rPr lang="ko-KR" altLang="en-US" sz="2000" b="1" kern="0" dirty="0">
                <a:latin typeface="돋움" panose="020B0600000101010101" pitchFamily="50" charset="-127"/>
                <a:ea typeface="돋움" panose="020B0600000101010101" pitchFamily="50" charset="-127"/>
              </a:rPr>
              <a:t>인력이 많아야 함</a:t>
            </a:r>
            <a:r>
              <a:rPr lang="en-US" altLang="ko-KR" sz="2000" b="1" kern="0" dirty="0">
                <a:latin typeface="돋움" panose="020B0600000101010101" pitchFamily="50" charset="-127"/>
                <a:ea typeface="돋움" panose="020B0600000101010101" pitchFamily="50" charset="-127"/>
              </a:rPr>
              <a:t>(</a:t>
            </a:r>
            <a:r>
              <a:rPr lang="ko-KR" altLang="en-US" sz="2000" b="1" kern="0" dirty="0">
                <a:latin typeface="돋움" panose="020B0600000101010101" pitchFamily="50" charset="-127"/>
                <a:ea typeface="돋움" panose="020B0600000101010101" pitchFamily="50" charset="-127"/>
              </a:rPr>
              <a:t>나쁜 점</a:t>
            </a:r>
            <a:r>
              <a:rPr lang="en-US" altLang="ko-KR" sz="2000" b="1" kern="0" dirty="0">
                <a:latin typeface="돋움" panose="020B0600000101010101" pitchFamily="50" charset="-127"/>
                <a:ea typeface="돋움" panose="020B0600000101010101" pitchFamily="50" charset="-127"/>
              </a:rPr>
              <a:t>)</a:t>
            </a:r>
          </a:p>
          <a:p>
            <a:pPr lvl="1">
              <a:buFont typeface="Wingdings" panose="05000000000000000000" pitchFamily="2" charset="2"/>
              <a:buChar char="ü"/>
            </a:pPr>
            <a:r>
              <a:rPr lang="ko-KR" altLang="en-US" sz="2000" b="1" kern="0" dirty="0">
                <a:latin typeface="돋움" panose="020B0600000101010101" pitchFamily="50" charset="-127"/>
                <a:ea typeface="돋움" panose="020B0600000101010101" pitchFamily="50" charset="-127"/>
              </a:rPr>
              <a:t>직원 교육훈련 시간 많아지면</a:t>
            </a:r>
            <a:r>
              <a:rPr lang="en-US" altLang="ko-KR" sz="2000" b="1" kern="0" dirty="0">
                <a:latin typeface="돋움" panose="020B0600000101010101" pitchFamily="50" charset="-127"/>
                <a:ea typeface="돋움" panose="020B0600000101010101" pitchFamily="50" charset="-127"/>
              </a:rPr>
              <a:t>(</a:t>
            </a:r>
            <a:r>
              <a:rPr lang="ko-KR" altLang="en-US" sz="2000" b="1" kern="0" dirty="0">
                <a:latin typeface="돋움" panose="020B0600000101010101" pitchFamily="50" charset="-127"/>
                <a:ea typeface="돋움" panose="020B0600000101010101" pitchFamily="50" charset="-127"/>
              </a:rPr>
              <a:t>좋은 점</a:t>
            </a:r>
            <a:r>
              <a:rPr lang="en-US" altLang="ko-KR" sz="2000" b="1" kern="0" dirty="0">
                <a:latin typeface="돋움" panose="020B0600000101010101" pitchFamily="50" charset="-127"/>
                <a:ea typeface="돋움" panose="020B0600000101010101" pitchFamily="50" charset="-127"/>
              </a:rPr>
              <a:t>), </a:t>
            </a:r>
            <a:r>
              <a:rPr lang="ko-KR" altLang="en-US" sz="2000" b="1" kern="0" dirty="0">
                <a:latin typeface="돋움" panose="020B0600000101010101" pitchFamily="50" charset="-127"/>
                <a:ea typeface="돋움" panose="020B0600000101010101" pitchFamily="50" charset="-127"/>
              </a:rPr>
              <a:t>일할 시간 줄어짐</a:t>
            </a:r>
            <a:r>
              <a:rPr lang="en-US" altLang="ko-KR" sz="2000" b="1" kern="0" dirty="0">
                <a:latin typeface="돋움" panose="020B0600000101010101" pitchFamily="50" charset="-127"/>
                <a:ea typeface="돋움" panose="020B0600000101010101" pitchFamily="50" charset="-127"/>
              </a:rPr>
              <a:t>(</a:t>
            </a:r>
            <a:r>
              <a:rPr lang="ko-KR" altLang="en-US" sz="2000" b="1" kern="0" dirty="0">
                <a:latin typeface="돋움" panose="020B0600000101010101" pitchFamily="50" charset="-127"/>
                <a:ea typeface="돋움" panose="020B0600000101010101" pitchFamily="50" charset="-127"/>
              </a:rPr>
              <a:t>나쁜 점</a:t>
            </a:r>
            <a:r>
              <a:rPr lang="en-US" altLang="ko-KR" sz="2000" b="1" kern="0" dirty="0">
                <a:latin typeface="돋움" panose="020B0600000101010101" pitchFamily="50" charset="-127"/>
                <a:ea typeface="돋움" panose="020B0600000101010101" pitchFamily="50" charset="-127"/>
              </a:rPr>
              <a:t>)</a:t>
            </a:r>
          </a:p>
          <a:p>
            <a:pPr lvl="1">
              <a:buFont typeface="Wingdings" panose="05000000000000000000" pitchFamily="2" charset="2"/>
              <a:buChar char="ü"/>
            </a:pPr>
            <a:endParaRPr lang="en-US" altLang="ko-KR" sz="1800" b="1" kern="0" dirty="0">
              <a:latin typeface="돋움" panose="020B0600000101010101" pitchFamily="50" charset="-127"/>
              <a:ea typeface="돋움" panose="020B0600000101010101" pitchFamily="50" charset="-127"/>
            </a:endParaRPr>
          </a:p>
          <a:p>
            <a:pPr>
              <a:buFont typeface="Wingdings" panose="05000000000000000000" pitchFamily="2" charset="2"/>
              <a:buChar char="l"/>
            </a:pPr>
            <a:r>
              <a:rPr lang="ko-KR" altLang="en-US" b="1" kern="0" dirty="0">
                <a:latin typeface="맑은 고딕" panose="020B0503020000020004" pitchFamily="50" charset="-127"/>
                <a:ea typeface="맑은 고딕" panose="020B0503020000020004" pitchFamily="50" charset="-127"/>
              </a:rPr>
              <a:t>물리적 모순 </a:t>
            </a:r>
            <a:r>
              <a:rPr lang="en-US" altLang="ko-KR" b="1" kern="0" dirty="0">
                <a:latin typeface="맑은 고딕" panose="020B0503020000020004" pitchFamily="50" charset="-127"/>
                <a:ea typeface="맑은 고딕" panose="020B0503020000020004" pitchFamily="50" charset="-127"/>
              </a:rPr>
              <a:t>: </a:t>
            </a:r>
            <a:r>
              <a:rPr lang="ko-KR" altLang="en-US" b="1" kern="0" dirty="0">
                <a:latin typeface="맑은 고딕" panose="020B0503020000020004" pitchFamily="50" charset="-127"/>
                <a:ea typeface="맑은 고딕" panose="020B0503020000020004" pitchFamily="50" charset="-127"/>
              </a:rPr>
              <a:t>한 가지 특성의 상충 모순</a:t>
            </a:r>
            <a:endParaRPr lang="en-US" altLang="ko-KR" b="1" kern="0" dirty="0">
              <a:latin typeface="맑은 고딕" panose="020B0503020000020004" pitchFamily="50" charset="-127"/>
              <a:ea typeface="맑은 고딕" panose="020B0503020000020004" pitchFamily="50" charset="-127"/>
            </a:endParaRPr>
          </a:p>
          <a:p>
            <a:pPr lvl="1">
              <a:buFont typeface="Wingdings" panose="05000000000000000000" pitchFamily="2" charset="2"/>
              <a:buChar char="ü"/>
            </a:pPr>
            <a:r>
              <a:rPr lang="ko-KR" altLang="en-US" sz="2000" b="1" kern="0" dirty="0">
                <a:latin typeface="돋움" panose="020B0600000101010101" pitchFamily="50" charset="-127"/>
                <a:ea typeface="돋움" panose="020B0600000101010101" pitchFamily="50" charset="-127"/>
              </a:rPr>
              <a:t>커피는 뜨거울수록 맛이 더 좋음</a:t>
            </a:r>
          </a:p>
          <a:p>
            <a:pPr marL="457200" lvl="1" indent="0">
              <a:buNone/>
            </a:pPr>
            <a:r>
              <a:rPr lang="ko-KR" altLang="en-US" sz="2000" b="1" kern="0" dirty="0">
                <a:latin typeface="돋움" panose="020B0600000101010101" pitchFamily="50" charset="-127"/>
                <a:ea typeface="돋움" panose="020B0600000101010101" pitchFamily="50" charset="-127"/>
              </a:rPr>
              <a:t>    </a:t>
            </a:r>
            <a:r>
              <a:rPr lang="en-US" altLang="ko-KR" sz="2000" b="1" kern="0" dirty="0">
                <a:latin typeface="돋움" panose="020B0600000101010101" pitchFamily="50" charset="-127"/>
                <a:ea typeface="돋움" panose="020B0600000101010101" pitchFamily="50" charset="-127"/>
              </a:rPr>
              <a:t>(</a:t>
            </a:r>
            <a:r>
              <a:rPr lang="ko-KR" altLang="en-US" sz="2000" b="1" kern="0" dirty="0">
                <a:latin typeface="돋움" panose="020B0600000101010101" pitchFamily="50" charset="-127"/>
                <a:ea typeface="돋움" panose="020B0600000101010101" pitchFamily="50" charset="-127"/>
              </a:rPr>
              <a:t>그러나 화상을 당하지 않기 위해서는 찬 것이 좋음</a:t>
            </a:r>
            <a:r>
              <a:rPr lang="en-US" altLang="ko-KR" sz="2000" b="1" kern="0" dirty="0">
                <a:latin typeface="돋움" panose="020B0600000101010101" pitchFamily="50" charset="-127"/>
                <a:ea typeface="돋움" panose="020B0600000101010101" pitchFamily="50" charset="-127"/>
              </a:rPr>
              <a:t>)</a:t>
            </a:r>
          </a:p>
          <a:p>
            <a:pPr lvl="1">
              <a:buFont typeface="Wingdings" panose="05000000000000000000" pitchFamily="2" charset="2"/>
              <a:buChar char="ü"/>
            </a:pPr>
            <a:r>
              <a:rPr lang="ko-KR" altLang="en-US" sz="2000" b="1" kern="0" dirty="0">
                <a:latin typeface="돋움" panose="020B0600000101010101" pitchFamily="50" charset="-127"/>
                <a:ea typeface="돋움" panose="020B0600000101010101" pitchFamily="50" charset="-127"/>
              </a:rPr>
              <a:t>수염을 잘 깎기 위해서는 면도날이 날카로울수록 좋음 </a:t>
            </a:r>
          </a:p>
          <a:p>
            <a:pPr marL="457200" lvl="1" indent="0">
              <a:buNone/>
            </a:pPr>
            <a:r>
              <a:rPr lang="ko-KR" altLang="en-US" sz="2000" b="1" kern="0" dirty="0">
                <a:latin typeface="돋움" panose="020B0600000101010101" pitchFamily="50" charset="-127"/>
                <a:ea typeface="돋움" panose="020B0600000101010101" pitchFamily="50" charset="-127"/>
              </a:rPr>
              <a:t>    </a:t>
            </a:r>
            <a:r>
              <a:rPr lang="en-US" altLang="ko-KR" sz="2000" b="1" kern="0" dirty="0">
                <a:latin typeface="돋움" panose="020B0600000101010101" pitchFamily="50" charset="-127"/>
                <a:ea typeface="돋움" panose="020B0600000101010101" pitchFamily="50" charset="-127"/>
              </a:rPr>
              <a:t>(</a:t>
            </a:r>
            <a:r>
              <a:rPr lang="ko-KR" altLang="en-US" sz="2000" b="1" kern="0" dirty="0">
                <a:latin typeface="돋움" panose="020B0600000101010101" pitchFamily="50" charset="-127"/>
                <a:ea typeface="돋움" panose="020B0600000101010101" pitchFamily="50" charset="-127"/>
              </a:rPr>
              <a:t>그러나 상처를 입지 않으려면 적당히 날카로운 것이 좋음</a:t>
            </a:r>
            <a:r>
              <a:rPr lang="en-US" altLang="ko-KR" sz="2000" b="1" kern="0" dirty="0">
                <a:latin typeface="돋움" panose="020B0600000101010101" pitchFamily="50" charset="-127"/>
                <a:ea typeface="돋움" panose="020B0600000101010101" pitchFamily="50" charset="-127"/>
              </a:rPr>
              <a:t>)</a:t>
            </a:r>
          </a:p>
          <a:p>
            <a:pPr lvl="1">
              <a:buFont typeface="Wingdings" panose="05000000000000000000" pitchFamily="2" charset="2"/>
              <a:buChar char="ü"/>
            </a:pPr>
            <a:r>
              <a:rPr lang="ko-KR" altLang="en-US" sz="2000" b="1" kern="0" dirty="0">
                <a:latin typeface="돋움" panose="020B0600000101010101" pitchFamily="50" charset="-127"/>
                <a:ea typeface="돋움" panose="020B0600000101010101" pitchFamily="50" charset="-127"/>
              </a:rPr>
              <a:t>직원 교육훈련을 잘하기 위해서는 오랫동안 훈련해야 함 </a:t>
            </a:r>
          </a:p>
          <a:p>
            <a:pPr marL="457200" lvl="1" indent="0">
              <a:buNone/>
            </a:pPr>
            <a:r>
              <a:rPr lang="ko-KR" altLang="en-US" sz="2000" b="1" kern="0" dirty="0">
                <a:latin typeface="돋움" panose="020B0600000101010101" pitchFamily="50" charset="-127"/>
                <a:ea typeface="돋움" panose="020B0600000101010101" pitchFamily="50" charset="-127"/>
              </a:rPr>
              <a:t>    </a:t>
            </a:r>
            <a:r>
              <a:rPr lang="en-US" altLang="ko-KR" sz="2000" b="1" kern="0" dirty="0">
                <a:latin typeface="돋움" panose="020B0600000101010101" pitchFamily="50" charset="-127"/>
                <a:ea typeface="돋움" panose="020B0600000101010101" pitchFamily="50" charset="-127"/>
              </a:rPr>
              <a:t>(</a:t>
            </a:r>
            <a:r>
              <a:rPr lang="ko-KR" altLang="en-US" sz="2000" b="1" kern="0" dirty="0">
                <a:latin typeface="돋움" panose="020B0600000101010101" pitchFamily="50" charset="-127"/>
                <a:ea typeface="돋움" panose="020B0600000101010101" pitchFamily="50" charset="-127"/>
              </a:rPr>
              <a:t>그러나 오랜 교육 훈련은 누구나 싫어함</a:t>
            </a:r>
            <a:r>
              <a:rPr lang="en-US" altLang="ko-KR" sz="2000" b="1" kern="0" dirty="0">
                <a:latin typeface="돋움" panose="020B0600000101010101" pitchFamily="50" charset="-127"/>
                <a:ea typeface="돋움" panose="020B0600000101010101" pitchFamily="50" charset="-127"/>
              </a:rPr>
              <a:t>)</a:t>
            </a:r>
          </a:p>
          <a:p>
            <a:pPr lvl="1">
              <a:buFont typeface="Wingdings" panose="05000000000000000000" pitchFamily="2" charset="2"/>
              <a:buChar char="ü"/>
            </a:pPr>
            <a:r>
              <a:rPr lang="ko-KR" altLang="en-US" sz="2000" b="1" kern="0" dirty="0">
                <a:latin typeface="돋움" panose="020B0600000101010101" pitchFamily="50" charset="-127"/>
                <a:ea typeface="돋움" panose="020B0600000101010101" pitchFamily="50" charset="-127"/>
              </a:rPr>
              <a:t>소프트웨어가 많은 특성을 가지기 위해서는 복잡한 것이 좋음 </a:t>
            </a:r>
          </a:p>
          <a:p>
            <a:pPr marL="457200" lvl="1" indent="0">
              <a:buNone/>
            </a:pPr>
            <a:r>
              <a:rPr lang="ko-KR" altLang="en-US" sz="2000" b="1" kern="0" dirty="0">
                <a:latin typeface="돋움" panose="020B0600000101010101" pitchFamily="50" charset="-127"/>
                <a:ea typeface="돋움" panose="020B0600000101010101" pitchFamily="50" charset="-127"/>
              </a:rPr>
              <a:t>    </a:t>
            </a:r>
            <a:r>
              <a:rPr lang="en-US" altLang="ko-KR" sz="2000" b="1" kern="0" dirty="0">
                <a:latin typeface="돋움" panose="020B0600000101010101" pitchFamily="50" charset="-127"/>
                <a:ea typeface="돋움" panose="020B0600000101010101" pitchFamily="50" charset="-127"/>
              </a:rPr>
              <a:t>(</a:t>
            </a:r>
            <a:r>
              <a:rPr lang="ko-KR" altLang="en-US" sz="2000" b="1" kern="0" dirty="0">
                <a:latin typeface="돋움" panose="020B0600000101010101" pitchFamily="50" charset="-127"/>
                <a:ea typeface="돋움" panose="020B0600000101010101" pitchFamily="50" charset="-127"/>
              </a:rPr>
              <a:t>그러나 배우기 쉽기 위해서는 간단해야 함</a:t>
            </a:r>
            <a:r>
              <a:rPr lang="en-US" altLang="ko-KR" sz="2000" b="1" kern="0" dirty="0">
                <a:latin typeface="돋움" panose="020B0600000101010101" pitchFamily="50" charset="-127"/>
                <a:ea typeface="돋움" panose="020B0600000101010101" pitchFamily="50" charset="-127"/>
              </a:rPr>
              <a:t>)</a:t>
            </a:r>
          </a:p>
        </p:txBody>
      </p:sp>
      <p:sp>
        <p:nvSpPr>
          <p:cNvPr id="6" name="Text Box 2"/>
          <p:cNvSpPr txBox="1">
            <a:spLocks noGrp="1" noChangeArrowheads="1"/>
          </p:cNvSpPr>
          <p:nvPr>
            <p:ph type="title"/>
          </p:nvPr>
        </p:nvSpPr>
        <p:spPr bwMode="auto">
          <a:xfrm>
            <a:off x="0" y="17969"/>
            <a:ext cx="8931275" cy="584775"/>
          </a:xfrm>
          <a:prstGeom prst="rect">
            <a:avLst/>
          </a:prstGeom>
          <a:noFill/>
          <a:ln w="9525">
            <a:noFill/>
            <a:miter lim="800000"/>
            <a:headEnd/>
            <a:tailEnd/>
          </a:ln>
          <a:effectLst/>
        </p:spPr>
        <p:txBody>
          <a:bodyPr>
            <a:spAutoFit/>
          </a:bodyPr>
          <a:lstStyle/>
          <a:p>
            <a:pPr>
              <a:defRPr/>
            </a:pPr>
            <a:r>
              <a:rPr lang="en-US" altLang="ko-KR" sz="3200" dirty="0">
                <a:latin typeface="HY견고딕" panose="02030600000101010101" pitchFamily="18" charset="-127"/>
                <a:ea typeface="HY견고딕" panose="02030600000101010101" pitchFamily="18" charset="-127"/>
              </a:rPr>
              <a:t>TRIZ </a:t>
            </a:r>
            <a:r>
              <a:rPr lang="ko-KR" altLang="en-US"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의 기본 개념</a:t>
            </a:r>
            <a:r>
              <a:rPr lang="en-US" altLang="ko-KR"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(1) - </a:t>
            </a:r>
            <a:r>
              <a:rPr lang="ko-KR" altLang="en-US"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모순</a:t>
            </a:r>
          </a:p>
        </p:txBody>
      </p:sp>
    </p:spTree>
    <p:extLst>
      <p:ext uri="{BB962C8B-B14F-4D97-AF65-F5344CB8AC3E}">
        <p14:creationId xmlns:p14="http://schemas.microsoft.com/office/powerpoint/2010/main" val="100235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0" y="3268812"/>
            <a:ext cx="7920880" cy="1800225"/>
          </a:xfrm>
          <a:prstGeom prst="rect">
            <a:avLst/>
          </a:prstGeom>
        </p:spPr>
        <p:txBody>
          <a:bodyPr/>
          <a:lstStyle>
            <a:lvl1pPr marL="342900" indent="-342900" algn="l" rtl="0" eaLnBrk="0" fontAlgn="base" latinLnBrk="1" hangingPunct="0">
              <a:spcBef>
                <a:spcPct val="20000"/>
              </a:spcBef>
              <a:spcAft>
                <a:spcPct val="0"/>
              </a:spcAft>
              <a:buChar char="•"/>
              <a:defRPr kumimoji="1" sz="24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kumimoji="1" sz="2800">
                <a:solidFill>
                  <a:schemeClr val="tx1"/>
                </a:solidFill>
                <a:latin typeface="+mn-lt"/>
                <a:ea typeface="+mn-ea"/>
              </a:defRPr>
            </a:lvl2pPr>
            <a:lvl3pPr marL="1143000" indent="-228600" algn="l" rtl="0" eaLnBrk="0" fontAlgn="base" latinLnBrk="1" hangingPunct="0">
              <a:spcBef>
                <a:spcPct val="20000"/>
              </a:spcBef>
              <a:spcAft>
                <a:spcPct val="0"/>
              </a:spcAft>
              <a:buChar char="•"/>
              <a:defRPr kumimoji="1" sz="2400">
                <a:solidFill>
                  <a:schemeClr val="tx1"/>
                </a:solidFill>
                <a:latin typeface="+mn-lt"/>
                <a:ea typeface="+mn-ea"/>
              </a:defRPr>
            </a:lvl3pPr>
            <a:lvl4pPr marL="1600200" indent="-228600" algn="l" rtl="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4pPr>
            <a:lvl5pPr marL="2057400" indent="-228600" algn="l" rtl="0" eaLnBrk="0" fontAlgn="base" latinLnBrk="1" hangingPunct="0">
              <a:spcBef>
                <a:spcPct val="20000"/>
              </a:spcBef>
              <a:spcAft>
                <a:spcPct val="0"/>
              </a:spcAft>
              <a:buChar char="»"/>
              <a:defRPr kumimoji="1" sz="2000">
                <a:solidFill>
                  <a:schemeClr val="tx1"/>
                </a:solidFill>
                <a:latin typeface="굴림" pitchFamily="50" charset="-127"/>
                <a:ea typeface="굴림" pitchFamily="50" charset="-127"/>
              </a:defRPr>
            </a:lvl5pPr>
            <a:lvl6pPr marL="25146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6pPr>
            <a:lvl7pPr marL="29718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7pPr>
            <a:lvl8pPr marL="34290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8pPr>
            <a:lvl9pPr marL="3886200" indent="-228600" algn="l" rtl="0" fontAlgn="base" latinLnBrk="1">
              <a:spcBef>
                <a:spcPct val="20000"/>
              </a:spcBef>
              <a:spcAft>
                <a:spcPct val="0"/>
              </a:spcAft>
              <a:buChar char="»"/>
              <a:defRPr kumimoji="1" sz="2000">
                <a:solidFill>
                  <a:schemeClr val="tx1"/>
                </a:solidFill>
                <a:latin typeface="굴림" pitchFamily="50" charset="-127"/>
                <a:ea typeface="굴림" pitchFamily="50" charset="-127"/>
              </a:defRPr>
            </a:lvl9pPr>
          </a:lstStyle>
          <a:p>
            <a:pPr>
              <a:buFont typeface="Wingdings" panose="05000000000000000000" pitchFamily="2" charset="2"/>
              <a:buChar char="l"/>
            </a:pPr>
            <a:r>
              <a:rPr lang="ko-KR" altLang="en-US" b="1" dirty="0">
                <a:solidFill>
                  <a:schemeClr val="tx2"/>
                </a:solidFill>
                <a:latin typeface="맑은 고딕" pitchFamily="50" charset="-127"/>
                <a:ea typeface="맑은 고딕" pitchFamily="50" charset="-127"/>
              </a:rPr>
              <a:t>기술적 모순의 예 </a:t>
            </a:r>
            <a:r>
              <a:rPr lang="en-US" altLang="ko-KR" dirty="0">
                <a:solidFill>
                  <a:schemeClr val="tx2"/>
                </a:solidFill>
                <a:latin typeface="맑은 고딕" pitchFamily="50" charset="-127"/>
                <a:ea typeface="맑은 고딕" pitchFamily="50" charset="-127"/>
              </a:rPr>
              <a:t>: </a:t>
            </a:r>
            <a:r>
              <a:rPr lang="ko-KR" altLang="en-US" dirty="0">
                <a:solidFill>
                  <a:schemeClr val="tx2"/>
                </a:solidFill>
                <a:latin typeface="맑은 고딕" pitchFamily="50" charset="-127"/>
                <a:ea typeface="맑은 고딕" pitchFamily="50" charset="-127"/>
              </a:rPr>
              <a:t>고속정과</a:t>
            </a:r>
            <a:r>
              <a:rPr lang="en-US" altLang="ko-KR" dirty="0">
                <a:solidFill>
                  <a:schemeClr val="tx2"/>
                </a:solidFill>
                <a:latin typeface="맑은 고딕" pitchFamily="50" charset="-127"/>
                <a:ea typeface="맑은 고딕" pitchFamily="50" charset="-127"/>
              </a:rPr>
              <a:t> </a:t>
            </a:r>
            <a:r>
              <a:rPr lang="ko-KR" altLang="en-US" dirty="0">
                <a:solidFill>
                  <a:schemeClr val="tx2"/>
                </a:solidFill>
                <a:latin typeface="맑은 고딕" pitchFamily="50" charset="-127"/>
                <a:ea typeface="맑은 고딕" pitchFamily="50" charset="-127"/>
              </a:rPr>
              <a:t>화물선</a:t>
            </a:r>
            <a:endParaRPr lang="en-US" altLang="ko-KR" dirty="0">
              <a:solidFill>
                <a:schemeClr val="tx2"/>
              </a:solidFill>
              <a:latin typeface="맑은 고딕" pitchFamily="50" charset="-127"/>
              <a:ea typeface="맑은 고딕" pitchFamily="50" charset="-127"/>
            </a:endParaRPr>
          </a:p>
          <a:p>
            <a:pPr lvl="1">
              <a:buFont typeface="Wingdings" panose="05000000000000000000" pitchFamily="2" charset="2"/>
              <a:buChar char="ü"/>
            </a:pPr>
            <a:r>
              <a:rPr lang="ko-KR" altLang="en-US" sz="1800" b="1" kern="0" dirty="0">
                <a:latin typeface="돋움" panose="020B0600000101010101" pitchFamily="50" charset="-127"/>
                <a:ea typeface="돋움" panose="020B0600000101010101" pitchFamily="50" charset="-127"/>
              </a:rPr>
              <a:t>빠르게 가기 위해서는 물과 접촉면이 좁아야 한다</a:t>
            </a:r>
            <a:r>
              <a:rPr lang="en-US" altLang="ko-KR" sz="1800" b="1" kern="0" dirty="0">
                <a:latin typeface="돋움" panose="020B0600000101010101" pitchFamily="50" charset="-127"/>
                <a:ea typeface="돋움" panose="020B0600000101010101" pitchFamily="50" charset="-127"/>
              </a:rPr>
              <a:t>.</a:t>
            </a:r>
          </a:p>
          <a:p>
            <a:pPr lvl="1">
              <a:buFont typeface="Wingdings" panose="05000000000000000000" pitchFamily="2" charset="2"/>
              <a:buChar char="ü"/>
            </a:pPr>
            <a:r>
              <a:rPr lang="ko-KR" altLang="en-US" sz="1800" b="1" kern="0" dirty="0">
                <a:latin typeface="돋움" panose="020B0600000101010101" pitchFamily="50" charset="-127"/>
                <a:ea typeface="돋움" panose="020B0600000101010101" pitchFamily="50" charset="-127"/>
              </a:rPr>
              <a:t>안전하게 가기 위해서는 물과 접촉면이 넓어야 한다</a:t>
            </a:r>
            <a:r>
              <a:rPr lang="en-US" altLang="ko-KR" sz="1800" b="1" kern="0" dirty="0">
                <a:latin typeface="돋움" panose="020B0600000101010101" pitchFamily="50" charset="-127"/>
                <a:ea typeface="돋움" panose="020B0600000101010101" pitchFamily="50" charset="-127"/>
              </a:rPr>
              <a:t>.</a:t>
            </a:r>
          </a:p>
          <a:p>
            <a:pPr>
              <a:buFont typeface="Wingdings" panose="05000000000000000000" pitchFamily="2" charset="2"/>
              <a:buChar char="l"/>
            </a:pPr>
            <a:endParaRPr lang="en-US" altLang="ko-KR" dirty="0">
              <a:solidFill>
                <a:schemeClr val="tx2"/>
              </a:solidFill>
              <a:latin typeface="맑은 고딕" pitchFamily="50" charset="-127"/>
              <a:ea typeface="맑은 고딕" pitchFamily="50" charset="-127"/>
            </a:endParaRPr>
          </a:p>
          <a:p>
            <a:pPr marL="0" indent="0">
              <a:buNone/>
            </a:pPr>
            <a:r>
              <a:rPr lang="en-US" altLang="ko-KR" sz="2000" dirty="0">
                <a:solidFill>
                  <a:schemeClr val="tx2"/>
                </a:solidFill>
                <a:latin typeface="맑은 고딕" pitchFamily="50" charset="-127"/>
                <a:ea typeface="맑은 고딕" pitchFamily="50" charset="-127"/>
              </a:rPr>
              <a:t>                         </a:t>
            </a:r>
            <a:r>
              <a:rPr lang="ko-KR" altLang="en-US" sz="2000" dirty="0" err="1">
                <a:solidFill>
                  <a:schemeClr val="tx2"/>
                </a:solidFill>
                <a:latin typeface="맑은 고딕" pitchFamily="50" charset="-127"/>
                <a:ea typeface="맑은 고딕" pitchFamily="50" charset="-127"/>
              </a:rPr>
              <a:t>발명적</a:t>
            </a:r>
            <a:r>
              <a:rPr lang="ko-KR" altLang="en-US" sz="2000" dirty="0">
                <a:solidFill>
                  <a:schemeClr val="tx2"/>
                </a:solidFill>
                <a:latin typeface="맑은 고딕" pitchFamily="50" charset="-127"/>
                <a:ea typeface="맑은 고딕" pitchFamily="50" charset="-127"/>
              </a:rPr>
              <a:t> 해결책</a:t>
            </a:r>
            <a:endParaRPr lang="en-US" altLang="ko-KR" sz="2000" dirty="0">
              <a:solidFill>
                <a:schemeClr val="tx2"/>
              </a:solidFill>
              <a:latin typeface="맑은 고딕" pitchFamily="50" charset="-127"/>
              <a:ea typeface="맑은 고딕" pitchFamily="50" charset="-127"/>
            </a:endParaRPr>
          </a:p>
          <a:p>
            <a:pPr marL="0" indent="0">
              <a:buNone/>
            </a:pPr>
            <a:endParaRPr lang="en-US" altLang="ko-KR" dirty="0">
              <a:solidFill>
                <a:schemeClr val="tx2"/>
              </a:solidFill>
              <a:latin typeface="맑은 고딕" pitchFamily="50" charset="-127"/>
              <a:ea typeface="맑은 고딕" pitchFamily="50" charset="-127"/>
            </a:endParaRPr>
          </a:p>
          <a:p>
            <a:pPr marL="0" indent="0">
              <a:buNone/>
            </a:pPr>
            <a:r>
              <a:rPr lang="en-US" altLang="ko-KR" dirty="0">
                <a:solidFill>
                  <a:schemeClr val="tx2"/>
                </a:solidFill>
                <a:latin typeface="맑은 고딕" pitchFamily="50" charset="-127"/>
                <a:ea typeface="맑은 고딕" pitchFamily="50" charset="-127"/>
              </a:rPr>
              <a:t>             </a:t>
            </a:r>
            <a:r>
              <a:rPr lang="ko-KR" altLang="en-US" dirty="0">
                <a:solidFill>
                  <a:schemeClr val="tx2"/>
                </a:solidFill>
                <a:latin typeface="맑은 고딕" pitchFamily="50" charset="-127"/>
                <a:ea typeface="맑은 고딕" pitchFamily="50" charset="-127"/>
              </a:rPr>
              <a:t>고속 쌍동선</a:t>
            </a:r>
          </a:p>
        </p:txBody>
      </p:sp>
      <p:sp>
        <p:nvSpPr>
          <p:cNvPr id="6" name="Text Box 2"/>
          <p:cNvSpPr txBox="1">
            <a:spLocks noGrp="1" noChangeArrowheads="1"/>
          </p:cNvSpPr>
          <p:nvPr>
            <p:ph type="title"/>
          </p:nvPr>
        </p:nvSpPr>
        <p:spPr bwMode="auto">
          <a:xfrm>
            <a:off x="0" y="17969"/>
            <a:ext cx="8931275" cy="584775"/>
          </a:xfrm>
          <a:prstGeom prst="rect">
            <a:avLst/>
          </a:prstGeom>
          <a:noFill/>
          <a:ln w="9525">
            <a:noFill/>
            <a:miter lim="800000"/>
            <a:headEnd/>
            <a:tailEnd/>
          </a:ln>
          <a:effectLst/>
        </p:spPr>
        <p:txBody>
          <a:bodyPr>
            <a:spAutoFit/>
          </a:bodyPr>
          <a:lstStyle/>
          <a:p>
            <a:pPr>
              <a:defRPr/>
            </a:pPr>
            <a:r>
              <a:rPr lang="en-US" altLang="ko-KR" sz="3200" dirty="0">
                <a:latin typeface="HY견고딕" panose="02030600000101010101" pitchFamily="18" charset="-127"/>
                <a:ea typeface="HY견고딕" panose="02030600000101010101" pitchFamily="18" charset="-127"/>
              </a:rPr>
              <a:t>TRIZ </a:t>
            </a:r>
            <a:r>
              <a:rPr lang="ko-KR" altLang="en-US"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의 기본 개념</a:t>
            </a:r>
            <a:r>
              <a:rPr lang="en-US" altLang="ko-KR"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(1) - </a:t>
            </a:r>
            <a:r>
              <a:rPr lang="ko-KR" altLang="en-US" sz="3200" dirty="0">
                <a:effectLst>
                  <a:outerShdw blurRad="38100" dist="38100" dir="2700000" algn="tl">
                    <a:srgbClr val="C0C0C0"/>
                  </a:outerShdw>
                </a:effectLst>
                <a:latin typeface="HY견고딕" panose="02030600000101010101" pitchFamily="18" charset="-127"/>
                <a:ea typeface="HY견고딕" panose="02030600000101010101" pitchFamily="18" charset="-127"/>
              </a:rPr>
              <a:t>모순</a:t>
            </a:r>
          </a:p>
        </p:txBody>
      </p:sp>
      <p:grpSp>
        <p:nvGrpSpPr>
          <p:cNvPr id="7" name="그룹 6"/>
          <p:cNvGrpSpPr/>
          <p:nvPr/>
        </p:nvGrpSpPr>
        <p:grpSpPr>
          <a:xfrm>
            <a:off x="560512" y="863820"/>
            <a:ext cx="6542248" cy="2230302"/>
            <a:chOff x="1115462" y="2204863"/>
            <a:chExt cx="6846723" cy="2175202"/>
          </a:xfrm>
        </p:grpSpPr>
        <p:pic>
          <p:nvPicPr>
            <p:cNvPr id="8" name="Picture 2" descr="C:\Users\Administrator\Desktop\그림 도표 이미지(교수용 PPT)\3\이미지 3.2(1)(원본).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462" y="2204864"/>
              <a:ext cx="3288754" cy="21752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Administrator\Desktop\그림 도표 이미지(교수용 PPT)\3\이미지 3.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2800" y="2204863"/>
              <a:ext cx="3489385" cy="2175201"/>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2" descr="C:\Users\Administrator\Desktop\그림 도표 이미지(교수용 PPT)\3\이미지 3.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5128" y="4168925"/>
            <a:ext cx="3723456" cy="2495143"/>
          </a:xfrm>
          <a:prstGeom prst="rect">
            <a:avLst/>
          </a:prstGeom>
          <a:noFill/>
          <a:extLst>
            <a:ext uri="{909E8E84-426E-40DD-AFC4-6F175D3DCCD1}">
              <a14:hiddenFill xmlns:a14="http://schemas.microsoft.com/office/drawing/2010/main">
                <a:solidFill>
                  <a:srgbClr val="FFFFFF"/>
                </a:solidFill>
              </a14:hiddenFill>
            </a:ext>
          </a:extLst>
        </p:spPr>
      </p:pic>
      <p:sp>
        <p:nvSpPr>
          <p:cNvPr id="2" name="아래쪽 화살표 1"/>
          <p:cNvSpPr/>
          <p:nvPr/>
        </p:nvSpPr>
        <p:spPr bwMode="auto">
          <a:xfrm>
            <a:off x="1712640" y="4552339"/>
            <a:ext cx="576064" cy="1033396"/>
          </a:xfrm>
          <a:prstGeom prst="downArrow">
            <a:avLst/>
          </a:prstGeom>
          <a:solidFill>
            <a:schemeClr val="accent1">
              <a:lumMod val="20000"/>
              <a:lumOff val="80000"/>
            </a:schemeClr>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2000" b="0" i="0" u="none" strike="noStrike" cap="none" normalizeH="0" baseline="0">
              <a:ln>
                <a:noFill/>
              </a:ln>
              <a:solidFill>
                <a:schemeClr val="tx1"/>
              </a:solidFill>
              <a:effectLst/>
              <a:latin typeface="굴림" pitchFamily="50" charset="-127"/>
              <a:ea typeface="굴림" pitchFamily="50" charset="-127"/>
            </a:endParaRPr>
          </a:p>
        </p:txBody>
      </p:sp>
    </p:spTree>
    <p:extLst>
      <p:ext uri="{BB962C8B-B14F-4D97-AF65-F5344CB8AC3E}">
        <p14:creationId xmlns:p14="http://schemas.microsoft.com/office/powerpoint/2010/main" val="161040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theme/theme1.xml><?xml version="1.0" encoding="utf-8"?>
<a:theme xmlns:a="http://schemas.openxmlformats.org/drawingml/2006/main" name="2_기본 디자인">
  <a:themeElements>
    <a:clrScheme name="1_기본 디자인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기본 디자인">
      <a:majorFont>
        <a:latin typeface="HY헤드라인M"/>
        <a:ea typeface="HY헤드라인M"/>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66FFCC"/>
        </a:solidFill>
        <a:ln w="9525" cap="flat" cmpd="sng" algn="ctr">
          <a:noFill/>
          <a:prstDash val="solid"/>
          <a:round/>
          <a:headEnd type="none" w="med" len="med"/>
          <a:tailEnd type="none" w="med" len="med"/>
        </a:ln>
        <a:effectLst>
          <a:outerShdw dist="80322" dir="4293903" algn="ctr" rotWithShape="0">
            <a:schemeClr val="accent2"/>
          </a:outerShdw>
        </a:effectLst>
      </a:spPr>
      <a:bodyPr vert="horz" wrap="square" lIns="91440" tIns="45720" rIns="91440" bIns="45720" numCol="1" anchor="ctr" anchorCtr="0" compatLnSpc="1">
        <a:prstTxWarp prst="textNoShape">
          <a:avLst/>
        </a:prstTxWarp>
      </a:bodyPr>
      <a:lstStyle>
        <a:defPPr marL="0" marR="0" indent="0" algn="just" defTabSz="914400" rtl="0" eaLnBrk="1" fontAlgn="base" latinLnBrk="1" hangingPunct="1">
          <a:lnSpc>
            <a:spcPct val="100000"/>
          </a:lnSpc>
          <a:spcBef>
            <a:spcPct val="20000"/>
          </a:spcBef>
          <a:spcAft>
            <a:spcPct val="20000"/>
          </a:spcAft>
          <a:buClrTx/>
          <a:buSzTx/>
          <a:buFont typeface="Wingdings" pitchFamily="2" charset="2"/>
          <a:buNone/>
          <a:tabLst/>
          <a:defRPr kumimoji="1" lang="ko-KR" altLang="en-US" sz="2000" b="0" i="0" u="none" strike="noStrike" cap="none" normalizeH="0" baseline="0" smtClean="0">
            <a:ln>
              <a:noFill/>
            </a:ln>
            <a:solidFill>
              <a:schemeClr val="accent2"/>
            </a:solidFill>
            <a:effectLst/>
            <a:latin typeface="굴림" pitchFamily="50" charset="-127"/>
            <a:ea typeface="굴림" pitchFamily="50" charset="-127"/>
          </a:defRPr>
        </a:defPPr>
      </a:lstStyle>
    </a:spDef>
    <a:lnDef>
      <a:spPr bwMode="auto">
        <a:xfrm>
          <a:off x="0" y="0"/>
          <a:ext cx="1" cy="1"/>
        </a:xfrm>
        <a:custGeom>
          <a:avLst/>
          <a:gdLst/>
          <a:ahLst/>
          <a:cxnLst/>
          <a:rect l="0" t="0" r="0" b="0"/>
          <a:pathLst/>
        </a:custGeom>
        <a:solidFill>
          <a:srgbClr val="66FFCC"/>
        </a:solidFill>
        <a:ln w="9525" cap="flat" cmpd="sng" algn="ctr">
          <a:noFill/>
          <a:prstDash val="solid"/>
          <a:round/>
          <a:headEnd type="none" w="med" len="med"/>
          <a:tailEnd type="none" w="med" len="med"/>
        </a:ln>
        <a:effectLst>
          <a:outerShdw dist="80322" dir="4293903" algn="ctr" rotWithShape="0">
            <a:schemeClr val="accent2"/>
          </a:outerShdw>
        </a:effectLst>
      </a:spPr>
      <a:bodyPr vert="horz" wrap="square" lIns="91440" tIns="45720" rIns="91440" bIns="45720" numCol="1" anchor="ctr" anchorCtr="0" compatLnSpc="1">
        <a:prstTxWarp prst="textNoShape">
          <a:avLst/>
        </a:prstTxWarp>
      </a:bodyPr>
      <a:lstStyle>
        <a:defPPr marL="0" marR="0" indent="0" algn="just" defTabSz="914400" rtl="0" eaLnBrk="1" fontAlgn="base" latinLnBrk="1" hangingPunct="1">
          <a:lnSpc>
            <a:spcPct val="100000"/>
          </a:lnSpc>
          <a:spcBef>
            <a:spcPct val="20000"/>
          </a:spcBef>
          <a:spcAft>
            <a:spcPct val="20000"/>
          </a:spcAft>
          <a:buClrTx/>
          <a:buSzTx/>
          <a:buFont typeface="Wingdings" pitchFamily="2" charset="2"/>
          <a:buNone/>
          <a:tabLst/>
          <a:defRPr kumimoji="1" lang="ko-KR" altLang="en-US" sz="2000" b="0" i="0" u="none" strike="noStrike" cap="none" normalizeH="0" baseline="0" smtClean="0">
            <a:ln>
              <a:noFill/>
            </a:ln>
            <a:solidFill>
              <a:schemeClr val="accent2"/>
            </a:solidFill>
            <a:effectLst/>
            <a:latin typeface="굴림" pitchFamily="50" charset="-127"/>
            <a:ea typeface="굴림" pitchFamily="50" charset="-127"/>
          </a:defRPr>
        </a:defPPr>
      </a:lstStyle>
    </a:lnDef>
  </a:objectDefaults>
  <a:extraClrSchemeLst>
    <a:extraClrScheme>
      <a:clrScheme name="1_기본 디자인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기본 디자인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기본 디자인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기본 디자인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기본 디자인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기본 디자인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기본 디자인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기본 디자인">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B2B2B2"/>
      </a:folHlink>
    </a:clrScheme>
    <a:fontScheme name="기본 디자인">
      <a:majorFont>
        <a:latin typeface="HY헤드라인M"/>
        <a:ea typeface="HY헤드라인M"/>
        <a:cs typeface=""/>
      </a:majorFont>
      <a:minorFont>
        <a:latin typeface="HY헤드라인M"/>
        <a:ea typeface="HY헤드라인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1" hangingPunct="1">
          <a:lnSpc>
            <a:spcPct val="100000"/>
          </a:lnSpc>
          <a:spcBef>
            <a:spcPct val="0"/>
          </a:spcBef>
          <a:spcAft>
            <a:spcPct val="0"/>
          </a:spcAft>
          <a:buClrTx/>
          <a:buSzTx/>
          <a:buFontTx/>
          <a:buNone/>
          <a:tabLst/>
          <a:defRPr kumimoji="1" lang="ko-KR" altLang="en-US" sz="2000" b="0" i="0" u="none" strike="noStrike" cap="none" normalizeH="0" baseline="0" smtClean="0">
            <a:ln>
              <a:noFill/>
            </a:ln>
            <a:solidFill>
              <a:schemeClr val="tx1"/>
            </a:solidFill>
            <a:effectLst/>
            <a:latin typeface="굴림" pitchFamily="50" charset="-127"/>
            <a:ea typeface="굴림" pitchFamily="50" charset="-127"/>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1" hangingPunct="1">
          <a:lnSpc>
            <a:spcPct val="100000"/>
          </a:lnSpc>
          <a:spcBef>
            <a:spcPct val="0"/>
          </a:spcBef>
          <a:spcAft>
            <a:spcPct val="0"/>
          </a:spcAft>
          <a:buClrTx/>
          <a:buSzTx/>
          <a:buFontTx/>
          <a:buNone/>
          <a:tabLst/>
          <a:defRPr kumimoji="1" lang="ko-KR" altLang="en-US" sz="2000" b="0" i="0" u="none" strike="noStrike" cap="none" normalizeH="0" baseline="0" smtClean="0">
            <a:ln>
              <a:noFill/>
            </a:ln>
            <a:solidFill>
              <a:schemeClr val="tx1"/>
            </a:solidFill>
            <a:effectLst/>
            <a:latin typeface="굴림" pitchFamily="50" charset="-127"/>
            <a:ea typeface="굴림" pitchFamily="50" charset="-127"/>
          </a:defRPr>
        </a:defPPr>
      </a:lstStyle>
    </a:lnDef>
  </a:objectDefaults>
  <a:extraClrSchemeLst>
    <a:extraClrScheme>
      <a:clrScheme name="기본 디자인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기본 디자인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기본 디자인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기본 디자인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기본 디자인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기본 디자인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기본 디자인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기본 디자인">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B2B2B2"/>
      </a:folHlink>
    </a:clrScheme>
    <a:fontScheme name="기본 디자인">
      <a:majorFont>
        <a:latin typeface="HY헤드라인M"/>
        <a:ea typeface="HY헤드라인M"/>
        <a:cs typeface=""/>
      </a:majorFont>
      <a:minorFont>
        <a:latin typeface="HY헤드라인M"/>
        <a:ea typeface="HY헤드라인M"/>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1" hangingPunct="1">
          <a:lnSpc>
            <a:spcPct val="100000"/>
          </a:lnSpc>
          <a:spcBef>
            <a:spcPct val="0"/>
          </a:spcBef>
          <a:spcAft>
            <a:spcPct val="0"/>
          </a:spcAft>
          <a:buClrTx/>
          <a:buSzTx/>
          <a:buFontTx/>
          <a:buNone/>
          <a:tabLst/>
          <a:defRPr kumimoji="1" lang="ko-KR" altLang="en-US" sz="2000" b="0" i="0" u="none" strike="noStrike" cap="none" normalizeH="0" baseline="0" smtClean="0">
            <a:ln>
              <a:noFill/>
            </a:ln>
            <a:solidFill>
              <a:schemeClr val="tx1"/>
            </a:solidFill>
            <a:effectLst/>
            <a:latin typeface="굴림" pitchFamily="50" charset="-127"/>
            <a:ea typeface="굴림" pitchFamily="50" charset="-127"/>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1" hangingPunct="1">
          <a:lnSpc>
            <a:spcPct val="100000"/>
          </a:lnSpc>
          <a:spcBef>
            <a:spcPct val="0"/>
          </a:spcBef>
          <a:spcAft>
            <a:spcPct val="0"/>
          </a:spcAft>
          <a:buClrTx/>
          <a:buSzTx/>
          <a:buFontTx/>
          <a:buNone/>
          <a:tabLst/>
          <a:defRPr kumimoji="1" lang="ko-KR" altLang="en-US" sz="2000" b="0" i="0" u="none" strike="noStrike" cap="none" normalizeH="0" baseline="0" smtClean="0">
            <a:ln>
              <a:noFill/>
            </a:ln>
            <a:solidFill>
              <a:schemeClr val="tx1"/>
            </a:solidFill>
            <a:effectLst/>
            <a:latin typeface="굴림" pitchFamily="50" charset="-127"/>
            <a:ea typeface="굴림" pitchFamily="50" charset="-127"/>
          </a:defRPr>
        </a:defPPr>
      </a:lstStyle>
    </a:lnDef>
  </a:objectDefaults>
  <a:extraClrSchemeLst>
    <a:extraClrScheme>
      <a:clrScheme name="기본 디자인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기본 디자인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기본 디자인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기본 디자인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기본 디자인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기본 디자인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기본 디자인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14620</TotalTime>
  <Words>2421</Words>
  <Application>Microsoft Office PowerPoint</Application>
  <PresentationFormat>A4 용지(210x297mm)</PresentationFormat>
  <Paragraphs>392</Paragraphs>
  <Slides>74</Slides>
  <Notes>1</Notes>
  <HiddenSlides>0</HiddenSlides>
  <MMClips>0</MMClips>
  <ScaleCrop>false</ScaleCrop>
  <HeadingPairs>
    <vt:vector size="8" baseType="variant">
      <vt:variant>
        <vt:lpstr>사용한 글꼴</vt:lpstr>
      </vt:variant>
      <vt:variant>
        <vt:i4>12</vt:i4>
      </vt:variant>
      <vt:variant>
        <vt:lpstr>테마</vt:lpstr>
      </vt:variant>
      <vt:variant>
        <vt:i4>3</vt:i4>
      </vt:variant>
      <vt:variant>
        <vt:lpstr>포함된 OLE 서버</vt:lpstr>
      </vt:variant>
      <vt:variant>
        <vt:i4>1</vt:i4>
      </vt:variant>
      <vt:variant>
        <vt:lpstr>슬라이드 제목</vt:lpstr>
      </vt:variant>
      <vt:variant>
        <vt:i4>74</vt:i4>
      </vt:variant>
    </vt:vector>
  </HeadingPairs>
  <TitlesOfParts>
    <vt:vector size="90" baseType="lpstr">
      <vt:lpstr>HY견고딕</vt:lpstr>
      <vt:lpstr>HY헤드라인M</vt:lpstr>
      <vt:lpstr>가을체</vt:lpstr>
      <vt:lpstr>굴림</vt:lpstr>
      <vt:lpstr>돋움</vt:lpstr>
      <vt:lpstr>돋움체</vt:lpstr>
      <vt:lpstr>맑은 고딕</vt:lpstr>
      <vt:lpstr>바탕</vt:lpstr>
      <vt:lpstr>휴먼둥근헤드라인</vt:lpstr>
      <vt:lpstr>Arial</vt:lpstr>
      <vt:lpstr>Times New Roman</vt:lpstr>
      <vt:lpstr>Wingdings</vt:lpstr>
      <vt:lpstr>2_기본 디자인</vt:lpstr>
      <vt:lpstr>1_기본 디자인</vt:lpstr>
      <vt:lpstr>기본 디자인</vt:lpstr>
      <vt:lpstr>녹음기 문서</vt:lpstr>
      <vt:lpstr>PowerPoint 프레젠테이션</vt:lpstr>
      <vt:lpstr>문제 해결</vt:lpstr>
      <vt:lpstr>PowerPoint 프레젠테이션</vt:lpstr>
      <vt:lpstr>PowerPoint 프레젠테이션</vt:lpstr>
      <vt:lpstr>PowerPoint 프레젠테이션</vt:lpstr>
      <vt:lpstr>PowerPoint 프레젠테이션</vt:lpstr>
      <vt:lpstr>PowerPoint 프레젠테이션</vt:lpstr>
      <vt:lpstr>TRIZ 의 기본 개념(1) - 모순</vt:lpstr>
      <vt:lpstr>TRIZ 의 기본 개념(1) - 모순</vt:lpstr>
      <vt:lpstr>TRIZ 의 기본 개념(1) - 모순</vt:lpstr>
      <vt:lpstr>TRIZ 의 기본 개념(1) - 모순</vt:lpstr>
      <vt:lpstr>TRIZ 의 기본 개념(1) - 모순</vt:lpstr>
      <vt:lpstr>TRIZ 의 기본 개념(1) - 모순</vt:lpstr>
      <vt:lpstr>TRIZ 의 기본 개념(1) - 모순</vt:lpstr>
      <vt:lpstr>모순을 찾아라  : 20개 이상  </vt:lpstr>
      <vt:lpstr>모순을 찾아라  : 20개 이상  </vt:lpstr>
      <vt:lpstr>기술 모순 : 모순 정의 사례</vt:lpstr>
      <vt:lpstr>PowerPoint 프레젠테이션</vt:lpstr>
      <vt:lpstr>PowerPoint 프레젠테이션</vt:lpstr>
      <vt:lpstr>TRIZ 의 기본 개념(2) - 이상성</vt:lpstr>
      <vt:lpstr>PowerPoint 프레젠테이션</vt:lpstr>
      <vt:lpstr>TRIZ 문제 해결하기 사례</vt:lpstr>
      <vt:lpstr>창의성과 TRIZ</vt:lpstr>
      <vt:lpstr>PowerPoint 프레젠테이션</vt:lpstr>
      <vt:lpstr>PowerPoint 프레젠테이션</vt:lpstr>
      <vt:lpstr>1. Segmentation</vt:lpstr>
      <vt:lpstr>2. Extraction</vt:lpstr>
      <vt:lpstr>3. Local Quality</vt:lpstr>
      <vt:lpstr>4. Asymmetry</vt:lpstr>
      <vt:lpstr>5. Consolidation</vt:lpstr>
      <vt:lpstr>6. Universality</vt:lpstr>
      <vt:lpstr>7. Nesting</vt:lpstr>
      <vt:lpstr>8. Counterweight</vt:lpstr>
      <vt:lpstr>9. Prior Counteraction</vt:lpstr>
      <vt:lpstr>10. Prior Action</vt:lpstr>
      <vt:lpstr>11. Cushion in Advance</vt:lpstr>
      <vt:lpstr>12. Equipotentiality</vt:lpstr>
      <vt:lpstr>13. Do It in Reverse</vt:lpstr>
      <vt:lpstr>14. Spheroidality</vt:lpstr>
      <vt:lpstr>15. Dynamicity</vt:lpstr>
      <vt:lpstr>16. Partial or Excessive Action</vt:lpstr>
      <vt:lpstr>17. Transition Into a New Dim.</vt:lpstr>
      <vt:lpstr>18. Mechanical Vibration</vt:lpstr>
      <vt:lpstr>19. Periodic Action</vt:lpstr>
      <vt:lpstr>20. Continuity of Useful Action</vt:lpstr>
      <vt:lpstr>21. Rushing Through</vt:lpstr>
      <vt:lpstr>22. Convert Harm into Benefit</vt:lpstr>
      <vt:lpstr>23. Feedback</vt:lpstr>
      <vt:lpstr>24. Mediator</vt:lpstr>
      <vt:lpstr>25. Self Service</vt:lpstr>
      <vt:lpstr>26. Copying</vt:lpstr>
      <vt:lpstr>27. Dispose</vt:lpstr>
      <vt:lpstr>28. Replacement of Mech. Sys.</vt:lpstr>
      <vt:lpstr>29. Pneumatic or Hydraulic.</vt:lpstr>
      <vt:lpstr>30. Flexible Membranes</vt:lpstr>
      <vt:lpstr>31. Porous Material</vt:lpstr>
      <vt:lpstr>32. Changing the Color</vt:lpstr>
      <vt:lpstr>33. Homogeneity</vt:lpstr>
      <vt:lpstr>34. Reject &amp; Regenerate Parts</vt:lpstr>
      <vt:lpstr>35. Transformation of Property</vt:lpstr>
      <vt:lpstr>36. Phase Transition</vt:lpstr>
      <vt:lpstr>37. Thermal Expansion</vt:lpstr>
      <vt:lpstr>38. Accelerated Oxidation</vt:lpstr>
      <vt:lpstr>39. Inert Environment</vt:lpstr>
      <vt:lpstr>40. Composite Materials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SIT 적용절차</vt:lpstr>
      <vt:lpstr>PowerPoint 프레젠테이션</vt:lpstr>
      <vt:lpstr>PowerPoint 프레젠테이션</vt:lpstr>
    </vt:vector>
  </TitlesOfParts>
  <Company>sait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user</dc:creator>
  <cp:lastModifiedBy>user</cp:lastModifiedBy>
  <cp:revision>1379</cp:revision>
  <cp:lastPrinted>2019-11-07T00:01:29Z</cp:lastPrinted>
  <dcterms:created xsi:type="dcterms:W3CDTF">2005-11-28T02:50:48Z</dcterms:created>
  <dcterms:modified xsi:type="dcterms:W3CDTF">2021-11-01T04:45:04Z</dcterms:modified>
</cp:coreProperties>
</file>